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drawings/drawing3.xml" ContentType="application/vnd.openxmlformats-officedocument.drawingml.chartshapes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drawings/drawing4.xml" ContentType="application/vnd.openxmlformats-officedocument.drawingml.chartshapes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drawings/drawing5.xml" ContentType="application/vnd.openxmlformats-officedocument.drawingml.chartshapes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62" r:id="rId2"/>
    <p:sldId id="282" r:id="rId3"/>
    <p:sldId id="291" r:id="rId4"/>
    <p:sldId id="292" r:id="rId5"/>
    <p:sldId id="263" r:id="rId6"/>
    <p:sldId id="280" r:id="rId7"/>
    <p:sldId id="269" r:id="rId8"/>
    <p:sldId id="271" r:id="rId9"/>
    <p:sldId id="272" r:id="rId10"/>
    <p:sldId id="284" r:id="rId11"/>
    <p:sldId id="266" r:id="rId12"/>
    <p:sldId id="297" r:id="rId13"/>
    <p:sldId id="298" r:id="rId14"/>
    <p:sldId id="310" r:id="rId15"/>
    <p:sldId id="311" r:id="rId16"/>
    <p:sldId id="308" r:id="rId17"/>
    <p:sldId id="299" r:id="rId18"/>
    <p:sldId id="303" r:id="rId19"/>
    <p:sldId id="309" r:id="rId20"/>
    <p:sldId id="305" r:id="rId21"/>
    <p:sldId id="256" r:id="rId22"/>
    <p:sldId id="289" r:id="rId23"/>
    <p:sldId id="260" r:id="rId24"/>
    <p:sldId id="307" r:id="rId25"/>
    <p:sldId id="290" r:id="rId26"/>
    <p:sldId id="304" r:id="rId27"/>
    <p:sldId id="273" r:id="rId28"/>
    <p:sldId id="274" r:id="rId29"/>
    <p:sldId id="275" r:id="rId30"/>
    <p:sldId id="276" r:id="rId31"/>
    <p:sldId id="277" r:id="rId32"/>
    <p:sldId id="278" r:id="rId33"/>
    <p:sldId id="312" r:id="rId34"/>
    <p:sldId id="313" r:id="rId35"/>
    <p:sldId id="279" r:id="rId36"/>
    <p:sldId id="293" r:id="rId37"/>
    <p:sldId id="300" r:id="rId38"/>
    <p:sldId id="301" r:id="rId39"/>
    <p:sldId id="302" r:id="rId40"/>
    <p:sldId id="306" r:id="rId41"/>
    <p:sldId id="294" r:id="rId42"/>
    <p:sldId id="295" r:id="rId43"/>
    <p:sldId id="287" r:id="rId4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ADD7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69" autoAdjust="0"/>
    <p:restoredTop sz="94622" autoAdjust="0"/>
  </p:normalViewPr>
  <p:slideViewPr>
    <p:cSldViewPr>
      <p:cViewPr>
        <p:scale>
          <a:sx n="100" d="100"/>
          <a:sy n="100" d="100"/>
        </p:scale>
        <p:origin x="-2340" y="-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ring_S\Desktop\&#1055;&#1086;&#1082;&#1072;&#1079;&#1072;&#1090;&#1077;&#1083;&#1080;%20&#1091;&#1076;&#1077;&#1083;&#1100;&#1085;&#1099;&#1093;%20&#1087;&#1086;%20&#1075;&#1088;&#1091;&#1079;%20%20&#1078;&#1076;%20&#1072;&#1076;&#1084;&#1080;&#1085;%20&#1050;&#1072;&#1085;&#1072;&#1076;&#1072;%20&#1057;&#1064;&#1040;%20&#1056;&#1050;.xlsx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Dering_S\Desktop\&#1055;&#1086;&#1082;&#1072;&#1079;&#1072;&#1090;&#1077;&#1083;&#1080;%20&#1091;&#1076;&#1077;&#1083;&#1100;&#1085;&#1099;&#1093;%20&#1087;&#1086;%20&#1075;&#1088;&#1091;&#1079;%20%20&#1078;&#1076;%20&#1072;&#1076;&#1084;&#1080;&#1085;%20&#1050;&#1072;&#1085;&#1072;&#1076;&#1072;%20&#1057;&#1064;&#1040;%20&#1056;&#1050;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ussabekov_Zh\Documents\&#1060;&#1080;&#1085;&#1072;&#1085;&#1089;&#1086;&#1074;&#1099;&#1077;%20&#1082;&#1101;&#1092;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ussabekov_Zh\Documents\&#1060;&#1080;&#1085;&#1072;&#1085;&#1089;&#1086;&#1074;&#1099;&#1077;%20&#1082;&#1101;&#1092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62772667854025"/>
          <c:y val="7.4853746021092571E-2"/>
          <c:w val="0.27624097208912018"/>
          <c:h val="0.850536740406692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Раздел и цели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7030A0"/>
              </a:solidFill>
            </c:spPr>
          </c:dPt>
          <c:dLbls>
            <c:txPr>
              <a:bodyPr/>
              <a:lstStyle/>
              <a:p>
                <a:pPr>
                  <a:defRPr sz="1200" b="1" i="1" u="sng">
                    <a:solidFill>
                      <a:schemeClr val="bg1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Эффективность Совета директоров и исполнительного органа</c:v>
                </c:pt>
                <c:pt idx="1">
                  <c:v>Управление рисками, внутренний контроль и аудит</c:v>
                </c:pt>
                <c:pt idx="2">
                  <c:v>Устойчивое развитие </c:v>
                </c:pt>
                <c:pt idx="3">
                  <c:v>Права акционеров </c:v>
                </c:pt>
                <c:pt idx="4">
                  <c:v>Прозрачность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0.25</c:v>
                </c:pt>
                <c:pt idx="1">
                  <c:v>0.25</c:v>
                </c:pt>
                <c:pt idx="2">
                  <c:v>0.2</c:v>
                </c:pt>
                <c:pt idx="3">
                  <c:v>0.15000000000000024</c:v>
                </c:pt>
                <c:pt idx="4">
                  <c:v>0.15000000000000024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rgbClr val="FFC00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>
                <a:solidFill>
                  <a:srgbClr val="92D050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>
                <a:solidFill>
                  <a:srgbClr val="00B0F0"/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4900812618379557"/>
          <c:y val="5.4489194183102461E-2"/>
          <c:w val="0.50478126630874465"/>
          <c:h val="0.94551054554916358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12700"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900"/>
            </a:pPr>
            <a:r>
              <a:rPr lang="ru-RU" sz="900" dirty="0" smtClean="0"/>
              <a:t>НОДГП-7</a:t>
            </a:r>
          </a:p>
        </c:rich>
      </c:tx>
      <c:layout>
        <c:manualLayout>
          <c:xMode val="edge"/>
          <c:yMode val="edge"/>
          <c:x val="0.2227601512685751"/>
          <c:y val="0.67489290551706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177353733692622"/>
          <c:y val="0.15965484934485288"/>
          <c:w val="0.73527628287728342"/>
          <c:h val="0.515222848339665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событие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инцидент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783360"/>
        <c:axId val="96785152"/>
      </c:barChart>
      <c:catAx>
        <c:axId val="96783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6785152"/>
        <c:crosses val="autoZero"/>
        <c:auto val="1"/>
        <c:lblAlgn val="ctr"/>
        <c:lblOffset val="100"/>
        <c:noMultiLvlLbl val="0"/>
      </c:catAx>
      <c:valAx>
        <c:axId val="9678515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967833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900"/>
            </a:pPr>
            <a:r>
              <a:rPr lang="ru-RU" sz="900" dirty="0" smtClean="0"/>
              <a:t>НОДГП-8</a:t>
            </a:r>
          </a:p>
        </c:rich>
      </c:tx>
      <c:layout>
        <c:manualLayout>
          <c:xMode val="edge"/>
          <c:yMode val="edge"/>
          <c:x val="0.2227601512685751"/>
          <c:y val="0.67489290551706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177353733692622"/>
          <c:y val="0.42329794237109425"/>
          <c:w val="0.73527628287728342"/>
          <c:h val="0.25157975531342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событие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инцидент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787072"/>
        <c:axId val="100457856"/>
      </c:barChart>
      <c:catAx>
        <c:axId val="96787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457856"/>
        <c:crosses val="autoZero"/>
        <c:auto val="1"/>
        <c:lblAlgn val="ctr"/>
        <c:lblOffset val="100"/>
        <c:noMultiLvlLbl val="0"/>
      </c:catAx>
      <c:valAx>
        <c:axId val="10045785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967870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900"/>
            </a:pPr>
            <a:r>
              <a:rPr lang="ru-RU" sz="900" dirty="0" smtClean="0"/>
              <a:t>НОДГП-9</a:t>
            </a:r>
          </a:p>
        </c:rich>
      </c:tx>
      <c:layout>
        <c:manualLayout>
          <c:xMode val="edge"/>
          <c:yMode val="edge"/>
          <c:x val="0.2227601512685751"/>
          <c:y val="0.67489290551706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177353733692622"/>
          <c:y val="0.28244405743765083"/>
          <c:w val="0.73527628287728342"/>
          <c:h val="0.39243387112673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событие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инцидент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843072"/>
        <c:axId val="99865344"/>
      </c:barChart>
      <c:catAx>
        <c:axId val="99843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865344"/>
        <c:crosses val="autoZero"/>
        <c:auto val="1"/>
        <c:lblAlgn val="ctr"/>
        <c:lblOffset val="100"/>
        <c:noMultiLvlLbl val="0"/>
      </c:catAx>
      <c:valAx>
        <c:axId val="9986534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998430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900"/>
            </a:pPr>
            <a:r>
              <a:rPr lang="ru-RU" sz="900" dirty="0" smtClean="0"/>
              <a:t>НОДГП-10</a:t>
            </a:r>
          </a:p>
        </c:rich>
      </c:tx>
      <c:layout>
        <c:manualLayout>
          <c:xMode val="edge"/>
          <c:yMode val="edge"/>
          <c:x val="0.23490948609454237"/>
          <c:y val="0.7615284301051796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177353733692622"/>
          <c:y val="0.49961567982606025"/>
          <c:w val="0.73527628287728342"/>
          <c:h val="0.17526201785845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событие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инцидент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526720"/>
        <c:axId val="100528512"/>
      </c:barChart>
      <c:catAx>
        <c:axId val="100526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528512"/>
        <c:crosses val="autoZero"/>
        <c:auto val="1"/>
        <c:lblAlgn val="ctr"/>
        <c:lblOffset val="100"/>
        <c:noMultiLvlLbl val="0"/>
      </c:catAx>
      <c:valAx>
        <c:axId val="10052851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05267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900"/>
            </a:pPr>
            <a:r>
              <a:rPr lang="ru-RU" sz="900" dirty="0" smtClean="0"/>
              <a:t>НОДГП-11</a:t>
            </a:r>
          </a:p>
        </c:rich>
      </c:tx>
      <c:layout>
        <c:manualLayout>
          <c:xMode val="edge"/>
          <c:yMode val="edge"/>
          <c:x val="0.2227601512685751"/>
          <c:y val="0.67489290551706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177353733692622"/>
          <c:y val="0.3539181810484005"/>
          <c:w val="0.73527628287728342"/>
          <c:h val="0.32095951663611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событие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инцидент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183872"/>
        <c:axId val="101185408"/>
      </c:barChart>
      <c:catAx>
        <c:axId val="101183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185408"/>
        <c:crosses val="autoZero"/>
        <c:auto val="1"/>
        <c:lblAlgn val="ctr"/>
        <c:lblOffset val="100"/>
        <c:noMultiLvlLbl val="0"/>
      </c:catAx>
      <c:valAx>
        <c:axId val="10118540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1183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900" dirty="0" smtClean="0"/>
              <a:t>НОДГП-15</a:t>
            </a:r>
          </a:p>
        </c:rich>
      </c:tx>
      <c:layout>
        <c:manualLayout>
          <c:xMode val="edge"/>
          <c:yMode val="edge"/>
          <c:x val="0.2227601512685751"/>
          <c:y val="0.67489290551706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177353733692622"/>
          <c:y val="0.56205746501648468"/>
          <c:w val="0.73527628287728342"/>
          <c:h val="0.112820232668034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событие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инцидент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572160"/>
        <c:axId val="100578048"/>
      </c:barChart>
      <c:catAx>
        <c:axId val="100572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578048"/>
        <c:crosses val="autoZero"/>
        <c:auto val="1"/>
        <c:lblAlgn val="ctr"/>
        <c:lblOffset val="100"/>
        <c:noMultiLvlLbl val="0"/>
      </c:catAx>
      <c:valAx>
        <c:axId val="10057804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0572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900"/>
            </a:pPr>
            <a:r>
              <a:rPr lang="ru-RU" sz="900" dirty="0" smtClean="0"/>
              <a:t>НОДГП-6</a:t>
            </a:r>
          </a:p>
        </c:rich>
      </c:tx>
      <c:layout>
        <c:manualLayout>
          <c:xMode val="edge"/>
          <c:yMode val="edge"/>
          <c:x val="0.2227601512685751"/>
          <c:y val="0.67489290551706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177353733692622"/>
          <c:y val="0.42329794237109425"/>
          <c:w val="0.73527628287728342"/>
          <c:h val="0.25157975531342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событие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инцидент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668544"/>
        <c:axId val="100670080"/>
      </c:barChart>
      <c:catAx>
        <c:axId val="100668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670080"/>
        <c:crosses val="autoZero"/>
        <c:auto val="1"/>
        <c:lblAlgn val="ctr"/>
        <c:lblOffset val="100"/>
        <c:noMultiLvlLbl val="0"/>
      </c:catAx>
      <c:valAx>
        <c:axId val="10067008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06685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900"/>
            </a:pPr>
            <a:r>
              <a:rPr lang="ru-RU" sz="900" dirty="0" smtClean="0"/>
              <a:t>НОДГП-13</a:t>
            </a:r>
          </a:p>
        </c:rich>
      </c:tx>
      <c:layout>
        <c:manualLayout>
          <c:xMode val="edge"/>
          <c:yMode val="edge"/>
          <c:x val="0.2227601512685751"/>
          <c:y val="0.67489290551706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177353733692622"/>
          <c:y val="0.42329794237109425"/>
          <c:w val="0.73527628287728342"/>
          <c:h val="0.25157975531342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событие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инцидент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700928"/>
        <c:axId val="100702464"/>
      </c:barChart>
      <c:catAx>
        <c:axId val="100700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702464"/>
        <c:crosses val="autoZero"/>
        <c:auto val="1"/>
        <c:lblAlgn val="ctr"/>
        <c:lblOffset val="100"/>
        <c:noMultiLvlLbl val="0"/>
      </c:catAx>
      <c:valAx>
        <c:axId val="10070246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0700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900"/>
            </a:pPr>
            <a:r>
              <a:rPr lang="ru-RU" sz="900" dirty="0" smtClean="0"/>
              <a:t>НОДГП-4</a:t>
            </a:r>
          </a:p>
        </c:rich>
      </c:tx>
      <c:layout>
        <c:manualLayout>
          <c:xMode val="edge"/>
          <c:yMode val="edge"/>
          <c:x val="0.2227601512685751"/>
          <c:y val="0.67489290551706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177353733692622"/>
          <c:y val="0.27186191629637946"/>
          <c:w val="0.73527628287728342"/>
          <c:h val="0.403016570686087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событие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инцидент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513088"/>
        <c:axId val="101514624"/>
      </c:barChart>
      <c:catAx>
        <c:axId val="101513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514624"/>
        <c:crosses val="autoZero"/>
        <c:auto val="1"/>
        <c:lblAlgn val="ctr"/>
        <c:lblOffset val="100"/>
        <c:noMultiLvlLbl val="0"/>
      </c:catAx>
      <c:valAx>
        <c:axId val="10151462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15130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>
                <a:solidFill>
                  <a:srgbClr val="FF0000"/>
                </a:solidFill>
                <a:latin typeface="+mn-lt"/>
              </a:defRPr>
            </a:pPr>
            <a:r>
              <a:rPr lang="ru-RU" sz="1000" dirty="0" smtClean="0">
                <a:solidFill>
                  <a:srgbClr val="FF0000"/>
                </a:solidFill>
                <a:latin typeface="+mn-lt"/>
              </a:rPr>
              <a:t>Производственные </a:t>
            </a:r>
            <a:r>
              <a:rPr lang="ru-RU" sz="1000" baseline="0" dirty="0" smtClean="0">
                <a:solidFill>
                  <a:srgbClr val="FF0000"/>
                </a:solidFill>
                <a:latin typeface="+mn-lt"/>
              </a:rPr>
              <a:t>отходы (тыс. т)</a:t>
            </a:r>
            <a:endParaRPr lang="ru-RU" sz="1000" dirty="0">
              <a:solidFill>
                <a:srgbClr val="FF0000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1711198691290757"/>
          <c:y val="2.806444929542363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1784431109096021E-2"/>
          <c:y val="0.53143130701526986"/>
          <c:w val="0.91560442940388553"/>
          <c:h val="0.33652416998711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4.572537207799953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401957130211336"/>
                      <c:h val="0.1581241930973186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latin typeface="+mj-lt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11.07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718636291038537E-3"/>
                  <c:y val="-1.42209376263157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1">
                      <a:latin typeface="+mj-lt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53278583081408"/>
                      <c:h val="4.3992073797355848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958881232403384E-2"/>
                  <c:y val="-2.0614588888646413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6966633853156824E-3"/>
                  <c:y val="-1.603356913561387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+mj-lt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96688768"/>
        <c:axId val="96738688"/>
      </c:barChart>
      <c:catAx>
        <c:axId val="966887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6738688"/>
        <c:crosses val="autoZero"/>
        <c:auto val="1"/>
        <c:lblAlgn val="ctr"/>
        <c:lblOffset val="100"/>
        <c:noMultiLvlLbl val="0"/>
      </c:catAx>
      <c:valAx>
        <c:axId val="9673868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96688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529545442039965"/>
          <c:y val="0"/>
          <c:w val="0.85237887609325913"/>
          <c:h val="0.638426718399330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2017г.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66FF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Выплачено по листам нетрудоспособности (тыс. тенге)</c:v>
                </c:pt>
                <c:pt idx="1">
                  <c:v>Единовременное пособие (млн. тенге)</c:v>
                </c:pt>
                <c:pt idx="2">
                  <c:v>Затраты на возмещения вреда здоровью (млн. тенге)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1.248</c:v>
                </c:pt>
                <c:pt idx="1">
                  <c:v>85.1</c:v>
                </c:pt>
                <c:pt idx="2">
                  <c:v>97.9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2018г.</c:v>
                </c:pt>
              </c:strCache>
            </c:strRef>
          </c:tx>
          <c:spPr>
            <a:solidFill>
              <a:srgbClr val="082C50"/>
            </a:solidFill>
          </c:spPr>
          <c:invertIfNegative val="0"/>
          <c:dLbls>
            <c:dLbl>
              <c:idx val="0"/>
              <c:layout>
                <c:manualLayout>
                  <c:x val="2.8159790922791181E-2"/>
                  <c:y val="-1.4507421631365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52030039896739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Выплачено по листам нетрудоспособности (тыс. тенге)</c:v>
                </c:pt>
                <c:pt idx="1">
                  <c:v>Единовременное пособие (млн. тенге)</c:v>
                </c:pt>
                <c:pt idx="2">
                  <c:v>Затраты на возмещения вреда здоровью (млн. тенге)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2.7800000000000002</c:v>
                </c:pt>
                <c:pt idx="1">
                  <c:v>49.3</c:v>
                </c:pt>
                <c:pt idx="2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523840"/>
        <c:axId val="63529728"/>
      </c:barChart>
      <c:catAx>
        <c:axId val="63523840"/>
        <c:scaling>
          <c:orientation val="minMax"/>
        </c:scaling>
        <c:delete val="0"/>
        <c:axPos val="b"/>
        <c:majorTickMark val="none"/>
        <c:minorTickMark val="none"/>
        <c:tickLblPos val="nextTo"/>
        <c:crossAx val="63529728"/>
        <c:crosses val="autoZero"/>
        <c:auto val="0"/>
        <c:lblAlgn val="ctr"/>
        <c:lblOffset val="100"/>
        <c:noMultiLvlLbl val="0"/>
      </c:catAx>
      <c:valAx>
        <c:axId val="63529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35238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solidFill>
        <a:sysClr val="window" lastClr="FFFFFF"/>
      </a:solidFill>
    </a:ln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defRPr>
            </a:pPr>
            <a:r>
              <a:rPr lang="ru-RU" sz="10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Выбросы загрязняющих веществ </a:t>
            </a:r>
            <a:r>
              <a:rPr lang="ru-RU" sz="10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(тыс. т)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defRPr>
            </a:pPr>
            <a:endParaRPr lang="ru-RU" sz="1000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008440238666291"/>
          <c:y val="2.684027171584109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024533917317406"/>
          <c:y val="0.57029068719585985"/>
          <c:w val="0.89850572158649022"/>
          <c:h val="0.322542733347088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latin typeface="+mj-lt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2.0699999999999998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1.823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100720000"/>
        <c:axId val="100744576"/>
      </c:barChart>
      <c:catAx>
        <c:axId val="1007200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00744576"/>
        <c:crosses val="autoZero"/>
        <c:auto val="1"/>
        <c:lblAlgn val="ctr"/>
        <c:lblOffset val="100"/>
        <c:noMultiLvlLbl val="0"/>
      </c:catAx>
      <c:valAx>
        <c:axId val="10074457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07200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>
                <a:solidFill>
                  <a:srgbClr val="FF0000"/>
                </a:solidFill>
              </a:defRPr>
            </a:pPr>
            <a:r>
              <a:rPr lang="ru-RU" sz="1000" dirty="0" smtClean="0">
                <a:solidFill>
                  <a:srgbClr val="FF0000"/>
                </a:solidFill>
              </a:rPr>
              <a:t>Сбросы загрязняющих</a:t>
            </a:r>
            <a:r>
              <a:rPr lang="ru-RU" sz="1000" baseline="0" dirty="0" smtClean="0">
                <a:solidFill>
                  <a:srgbClr val="FF0000"/>
                </a:solidFill>
              </a:rPr>
              <a:t> веществ (тыс. т)</a:t>
            </a:r>
            <a:endParaRPr lang="ru-RU" sz="1000" dirty="0">
              <a:solidFill>
                <a:srgbClr val="FF0000"/>
              </a:solidFill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2.1095772137498642E-3"/>
          <c:y val="0.7331162550566277"/>
          <c:w val="0.95418960255980312"/>
          <c:h val="0.165841050340811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Сбросы загрязняющих веществ, тонн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6.8000000000000005E-2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3251015038732336E-3"/>
                  <c:y val="5.624987746459531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1">
                      <a:latin typeface="+mj-lt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53278583081408"/>
                      <c:h val="4.3992073797355848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958881232403384E-2"/>
                  <c:y val="-2.0614588888646413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6966633853156824E-3"/>
                  <c:y val="-1.603356913561387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latin typeface="+mj-lt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Лист1!$A$2</c:f>
              <c:strCache>
                <c:ptCount val="1"/>
                <c:pt idx="0">
                  <c:v>Сбросы загрязняющих веществ, тонн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261312"/>
        <c:axId val="101262848"/>
      </c:barChart>
      <c:catAx>
        <c:axId val="1012613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01262848"/>
        <c:crosses val="autoZero"/>
        <c:auto val="1"/>
        <c:lblAlgn val="ctr"/>
        <c:lblOffset val="100"/>
        <c:noMultiLvlLbl val="0"/>
      </c:catAx>
      <c:valAx>
        <c:axId val="10126284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1261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Удельные расходы дизельного топлива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0765460210547802E-2"/>
          <c:y val="0.13767952370818345"/>
          <c:w val="0.92141355963554372"/>
          <c:h val="0.69471206990241519"/>
        </c:manualLayout>
      </c:layout>
      <c:lineChart>
        <c:grouping val="standard"/>
        <c:varyColors val="0"/>
        <c:ser>
          <c:idx val="0"/>
          <c:order val="0"/>
          <c:tx>
            <c:strRef>
              <c:f>'ГР жд админ'!$B$8:$C$8</c:f>
              <c:strCache>
                <c:ptCount val="1"/>
                <c:pt idx="0">
                  <c:v>удельный расход дт кг/10 тыс. ткмбрутто</c:v>
                </c:pt>
              </c:strCache>
            </c:strRef>
          </c:tx>
          <c:dLbls>
            <c:dLbl>
              <c:idx val="2"/>
              <c:layout>
                <c:manualLayout>
                  <c:x val="-4.9817739975698661E-2"/>
                  <c:y val="-3.1980323932981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3616848926690965E-2"/>
                  <c:y val="-3.1980323932981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9036046982584043E-2"/>
                  <c:y val="-4.5100456828564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 жд админ'!$D$3:$H$3</c:f>
              <c:strCache>
                <c:ptCount val="5"/>
                <c:pt idx="0">
                  <c:v>CP</c:v>
                </c:pt>
                <c:pt idx="1">
                  <c:v>CN</c:v>
                </c:pt>
                <c:pt idx="2">
                  <c:v>UP</c:v>
                </c:pt>
                <c:pt idx="3">
                  <c:v>КТЖ</c:v>
                </c:pt>
                <c:pt idx="4">
                  <c:v>ГП
 (грузовое)</c:v>
                </c:pt>
              </c:strCache>
            </c:strRef>
          </c:cat>
          <c:val>
            <c:numRef>
              <c:f>'ГР жд админ'!$D$8:$H$8</c:f>
              <c:numCache>
                <c:formatCode>0.00</c:formatCode>
                <c:ptCount val="5"/>
                <c:pt idx="0">
                  <c:v>18.83915708738617</c:v>
                </c:pt>
                <c:pt idx="1">
                  <c:v>18.645447319996599</c:v>
                </c:pt>
                <c:pt idx="2">
                  <c:v>22.729235078455105</c:v>
                </c:pt>
                <c:pt idx="3">
                  <c:v>29.103216003493134</c:v>
                </c:pt>
                <c:pt idx="4">
                  <c:v>23.312016317148935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79392"/>
        <c:axId val="68380928"/>
      </c:lineChart>
      <c:catAx>
        <c:axId val="683793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8380928"/>
        <c:crosses val="autoZero"/>
        <c:auto val="1"/>
        <c:lblAlgn val="ctr"/>
        <c:lblOffset val="100"/>
        <c:noMultiLvlLbl val="0"/>
      </c:catAx>
      <c:valAx>
        <c:axId val="68380928"/>
        <c:scaling>
          <c:orientation val="minMax"/>
          <c:max val="30"/>
          <c:min val="18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8379392"/>
        <c:crosses val="autoZero"/>
        <c:crossBetween val="between"/>
        <c:majorUnit val="2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b="1" i="0" baseline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Удельный расход дизельного топлива по тепловозу серии ТЭ33А стран СНГ </a:t>
            </a:r>
            <a:endParaRPr lang="ru-RU" sz="1400"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0765423918489603E-2"/>
          <c:y val="0.13767947665689237"/>
          <c:w val="0.92141355963554372"/>
          <c:h val="0.50820611902096591"/>
        </c:manualLayout>
      </c:layout>
      <c:lineChart>
        <c:grouping val="standard"/>
        <c:varyColors val="0"/>
        <c:ser>
          <c:idx val="0"/>
          <c:order val="0"/>
          <c:tx>
            <c:strRef>
              <c:f>'ТЭ33А СНГ'!$B$4:$C$4</c:f>
              <c:strCache>
                <c:ptCount val="1"/>
                <c:pt idx="0">
                  <c:v>удельный расход дт кг/10 тыс. ткмбрутто</c:v>
                </c:pt>
              </c:strCache>
            </c:strRef>
          </c:tx>
          <c:dLbls>
            <c:dLbl>
              <c:idx val="0"/>
              <c:layout>
                <c:manualLayout>
                  <c:x val="-3.7051625694542747E-2"/>
                  <c:y val="3.60197770165692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645426816238183E-2"/>
                  <c:y val="2.97678596855171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3616848926690965E-2"/>
                  <c:y val="-3.1980323932981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9036046982584043E-2"/>
                  <c:y val="-4.5100456828564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'ТЭ33А СНГ'!$D$3:$G$3</c:f>
              <c:strCache>
                <c:ptCount val="4"/>
                <c:pt idx="0">
                  <c:v>KZ</c:v>
                </c:pt>
                <c:pt idx="1">
                  <c:v>UA</c:v>
                </c:pt>
                <c:pt idx="2">
                  <c:v>KG</c:v>
                </c:pt>
                <c:pt idx="3">
                  <c:v>AZ</c:v>
                </c:pt>
              </c:strCache>
            </c:strRef>
          </c:cat>
          <c:val>
            <c:numRef>
              <c:f>'ТЭ33А СНГ'!$D$4:$G$4</c:f>
              <c:numCache>
                <c:formatCode>0.0</c:formatCode>
                <c:ptCount val="4"/>
                <c:pt idx="0">
                  <c:v>22.8</c:v>
                </c:pt>
                <c:pt idx="1">
                  <c:v>24.4</c:v>
                </c:pt>
                <c:pt idx="2">
                  <c:v>22.5</c:v>
                </c:pt>
                <c:pt idx="3">
                  <c:v>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95776"/>
        <c:axId val="68397312"/>
      </c:lineChart>
      <c:catAx>
        <c:axId val="683957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8397312"/>
        <c:crosses val="autoZero"/>
        <c:auto val="1"/>
        <c:lblAlgn val="ctr"/>
        <c:lblOffset val="100"/>
        <c:noMultiLvlLbl val="0"/>
      </c:catAx>
      <c:valAx>
        <c:axId val="68397312"/>
        <c:scaling>
          <c:orientation val="minMax"/>
          <c:max val="27"/>
          <c:min val="22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8395776"/>
        <c:crosses val="autoZero"/>
        <c:crossBetween val="between"/>
        <c:majorUnit val="1"/>
      </c:valAx>
    </c:plotArea>
    <c:legend>
      <c:legendPos val="b"/>
      <c:layout/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31,5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94</a:t>
                    </a:r>
                    <a:r>
                      <a:rPr lang="ru-RU" smtClean="0"/>
                      <a:t>,7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ru-RU" smtClean="0"/>
                      <a:t>6,2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7,6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solidFill>
                      <a:schemeClr val="accent1">
                        <a:lumMod val="50000"/>
                      </a:schemeClr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'Slide 1'!$D$14:$D$17</c:f>
              <c:strCache>
                <c:ptCount val="4"/>
                <c:pt idx="0">
                  <c:v>Транзит</c:v>
                </c:pt>
                <c:pt idx="1">
                  <c:v>Внутренние</c:v>
                </c:pt>
                <c:pt idx="2">
                  <c:v>Экспорт</c:v>
                </c:pt>
                <c:pt idx="3">
                  <c:v>Импорт</c:v>
                </c:pt>
              </c:strCache>
            </c:strRef>
          </c:cat>
          <c:val>
            <c:numRef>
              <c:f>'Slide 1'!$E$14:$E$17</c:f>
              <c:numCache>
                <c:formatCode>#,##0.0</c:formatCode>
                <c:ptCount val="4"/>
                <c:pt idx="0">
                  <c:v>25.838123587390001</c:v>
                </c:pt>
                <c:pt idx="1">
                  <c:v>90.434503950000007</c:v>
                </c:pt>
                <c:pt idx="2">
                  <c:v>70.465195711144702</c:v>
                </c:pt>
                <c:pt idx="3">
                  <c:v>19.519894404694401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4"/>
        <c:overlap val="-100"/>
        <c:axId val="68686208"/>
        <c:axId val="68687744"/>
      </c:barChart>
      <c:catAx>
        <c:axId val="6868620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defRPr>
            </a:pPr>
            <a:endParaRPr lang="ru-RU"/>
          </a:p>
        </c:txPr>
        <c:crossAx val="68687744"/>
        <c:crosses val="autoZero"/>
        <c:auto val="1"/>
        <c:lblAlgn val="ctr"/>
        <c:lblOffset val="100"/>
        <c:noMultiLvlLbl val="0"/>
      </c:catAx>
      <c:valAx>
        <c:axId val="6868774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68686208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29,3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264,3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44,4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93,07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800">
                    <a:solidFill>
                      <a:schemeClr val="accent1">
                        <a:lumMod val="50000"/>
                      </a:schemeClr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'Slide 1'!$D$14:$D$17</c:f>
              <c:strCache>
                <c:ptCount val="4"/>
                <c:pt idx="0">
                  <c:v>Транзит</c:v>
                </c:pt>
                <c:pt idx="1">
                  <c:v>Внутренние</c:v>
                </c:pt>
                <c:pt idx="2">
                  <c:v>Экспорт</c:v>
                </c:pt>
                <c:pt idx="3">
                  <c:v>Импорт</c:v>
                </c:pt>
              </c:strCache>
            </c:strRef>
          </c:cat>
          <c:val>
            <c:numRef>
              <c:f>'Slide 1'!$F$14:$F$17</c:f>
              <c:numCache>
                <c:formatCode>#,##0.00</c:formatCode>
                <c:ptCount val="4"/>
                <c:pt idx="0">
                  <c:v>200.1702150623</c:v>
                </c:pt>
                <c:pt idx="1">
                  <c:v>235.57201301800001</c:v>
                </c:pt>
                <c:pt idx="2">
                  <c:v>137.22262225803999</c:v>
                </c:pt>
                <c:pt idx="3">
                  <c:v>85.270738756149996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4"/>
        <c:overlap val="-100"/>
        <c:axId val="68720128"/>
        <c:axId val="68721664"/>
      </c:barChart>
      <c:catAx>
        <c:axId val="6872012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defRPr>
            </a:pPr>
            <a:endParaRPr lang="ru-RU"/>
          </a:p>
        </c:txPr>
        <c:crossAx val="68721664"/>
        <c:crosses val="autoZero"/>
        <c:auto val="1"/>
        <c:lblAlgn val="ctr"/>
        <c:lblOffset val="100"/>
        <c:noMultiLvlLbl val="0"/>
      </c:catAx>
      <c:valAx>
        <c:axId val="6872166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68720128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6263123359580053E-2"/>
          <c:y val="3.062826007508555E-2"/>
          <c:w val="0.95760777559055121"/>
          <c:h val="0.680445197514867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за 12 мес.17г.</c:v>
                </c:pt>
              </c:strCache>
            </c:strRef>
          </c:tx>
          <c:spPr>
            <a:solidFill>
              <a:srgbClr val="3333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7"/>
                <c:pt idx="1">
                  <c:v>вобщ.кол.НС</c:v>
                </c:pt>
                <c:pt idx="3">
                  <c:v>инв.исх.</c:v>
                </c:pt>
                <c:pt idx="6">
                  <c:v>смерт.исх.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1">
                  <c:v>11</c:v>
                </c:pt>
                <c:pt idx="3">
                  <c:v>1</c:v>
                </c:pt>
                <c:pt idx="6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 за 12 мес.18 г.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7"/>
                <c:pt idx="1">
                  <c:v>вобщ.кол.НС</c:v>
                </c:pt>
                <c:pt idx="3">
                  <c:v>инв.исх.</c:v>
                </c:pt>
                <c:pt idx="6">
                  <c:v>смерт.исх.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1">
                  <c:v>14</c:v>
                </c:pt>
                <c:pt idx="3">
                  <c:v>3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377408"/>
        <c:axId val="63378944"/>
      </c:barChart>
      <c:catAx>
        <c:axId val="63377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3378944"/>
        <c:crosses val="autoZero"/>
        <c:auto val="1"/>
        <c:lblAlgn val="ctr"/>
        <c:lblOffset val="100"/>
        <c:noMultiLvlLbl val="0"/>
      </c:catAx>
      <c:valAx>
        <c:axId val="63378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33774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926693978385537"/>
          <c:y val="3.8936260168623282E-2"/>
          <c:w val="0.70995432127926228"/>
          <c:h val="0.12165221435928104"/>
        </c:manualLayout>
      </c:layout>
      <c:overlay val="0"/>
    </c:legend>
    <c:plotVisOnly val="1"/>
    <c:dispBlanksAs val="gap"/>
    <c:showDLblsOverMax val="0"/>
  </c:chart>
  <c:spPr>
    <a:ln>
      <a:solidFill>
        <a:schemeClr val="bg1"/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29790026246718"/>
          <c:y val="7.1791365286897946E-2"/>
          <c:w val="0.88870209973753256"/>
          <c:h val="0.528609028821359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0000"/>
            </a:solidFill>
            <a:ln w="92075"/>
            <a:effectLst/>
            <a:scene3d>
              <a:camera prst="orthographicFront"/>
              <a:lightRig rig="threePt" dir="t"/>
            </a:scene3d>
            <a:sp3d prstMaterial="dkEdge">
              <a:bevelT w="95250" h="95250" prst="angle"/>
            </a:sp3d>
          </c:spPr>
          <c:invertIfNegative val="0"/>
          <c:dLbls>
            <c:dLbl>
              <c:idx val="0"/>
              <c:layout>
                <c:manualLayout>
                  <c:x val="4.002062398708432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500000000000001E-2"/>
                  <c:y val="-1.6873188851671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055555555555481E-2"/>
                  <c:y val="-2.5309783277507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111111111111125E-2"/>
                  <c:y val="-1.0545743032294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1666666666667681E-3"/>
                  <c:y val="-1.2654891638753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Общее количество нарушений</c:v>
                </c:pt>
                <c:pt idx="1">
                  <c:v>События</c:v>
                </c:pt>
                <c:pt idx="2">
                  <c:v>Инцеденты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114</c:v>
                </c:pt>
                <c:pt idx="1">
                  <c:v>27</c:v>
                </c:pt>
                <c:pt idx="2">
                  <c:v>87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tx2">
                <a:lumMod val="75000"/>
                <a:alpha val="87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Общее количество нарушений</c:v>
                </c:pt>
                <c:pt idx="1">
                  <c:v>События</c:v>
                </c:pt>
                <c:pt idx="2">
                  <c:v>Инцеденты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77</c:v>
                </c:pt>
                <c:pt idx="1">
                  <c:v>21</c:v>
                </c:pt>
                <c:pt idx="2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4"/>
        <c:axId val="62593280"/>
        <c:axId val="62595072"/>
      </c:barChart>
      <c:catAx>
        <c:axId val="6259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2595072"/>
        <c:crosses val="autoZero"/>
        <c:auto val="1"/>
        <c:lblAlgn val="ctr"/>
        <c:lblOffset val="100"/>
        <c:noMultiLvlLbl val="0"/>
      </c:catAx>
      <c:valAx>
        <c:axId val="62595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5932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3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spPr>
    <a:ln>
      <a:solidFill>
        <a:sysClr val="windowText" lastClr="000000"/>
      </a:solidFill>
    </a:ln>
  </c:spPr>
  <c:txPr>
    <a:bodyPr/>
    <a:lstStyle/>
    <a:p>
      <a:pPr>
        <a:defRPr sz="1803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900"/>
            </a:pPr>
            <a:r>
              <a:rPr lang="ru-RU" sz="900" dirty="0" smtClean="0"/>
              <a:t>НОДГП-1</a:t>
            </a:r>
          </a:p>
        </c:rich>
      </c:tx>
      <c:layout>
        <c:manualLayout>
          <c:xMode val="edge"/>
          <c:yMode val="edge"/>
          <c:x val="0.2227601512685751"/>
          <c:y val="0.67489290551706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177353733692622"/>
          <c:y val="0.27450093215495336"/>
          <c:w val="0.73527628287728342"/>
          <c:h val="0.400377074289882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событие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инцидент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070208"/>
        <c:axId val="63071744"/>
      </c:barChart>
      <c:catAx>
        <c:axId val="63070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3071744"/>
        <c:crosses val="autoZero"/>
        <c:auto val="1"/>
        <c:lblAlgn val="ctr"/>
        <c:lblOffset val="100"/>
        <c:noMultiLvlLbl val="0"/>
      </c:catAx>
      <c:valAx>
        <c:axId val="6307174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630702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900"/>
            </a:pPr>
            <a:r>
              <a:rPr lang="ru-RU" sz="900" dirty="0" smtClean="0"/>
              <a:t>НОДГП-2</a:t>
            </a:r>
          </a:p>
        </c:rich>
      </c:tx>
      <c:layout>
        <c:manualLayout>
          <c:xMode val="edge"/>
          <c:yMode val="edge"/>
          <c:x val="0.2227601512685751"/>
          <c:y val="0.67489290551706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177353733692622"/>
          <c:y val="0.1868777547163577"/>
          <c:w val="0.73527628287728342"/>
          <c:h val="0.488000281143015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событие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инцидент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396864"/>
        <c:axId val="63402752"/>
      </c:barChart>
      <c:catAx>
        <c:axId val="63396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3402752"/>
        <c:crosses val="autoZero"/>
        <c:auto val="1"/>
        <c:lblAlgn val="ctr"/>
        <c:lblOffset val="100"/>
        <c:noMultiLvlLbl val="0"/>
      </c:catAx>
      <c:valAx>
        <c:axId val="6340275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63396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000" dirty="0" smtClean="0"/>
              <a:t>НОДГП-14</a:t>
            </a:r>
          </a:p>
        </c:rich>
      </c:tx>
      <c:layout>
        <c:manualLayout>
          <c:xMode val="edge"/>
          <c:yMode val="edge"/>
          <c:x val="0.2227601512685751"/>
          <c:y val="0.67489290551706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177353733692622"/>
          <c:y val="0.36085615718067027"/>
          <c:w val="0.73527628287728342"/>
          <c:h val="0.314021540503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событие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инцидент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672384"/>
        <c:axId val="96686464"/>
      </c:barChart>
      <c:catAx>
        <c:axId val="96672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6686464"/>
        <c:crosses val="autoZero"/>
        <c:auto val="1"/>
        <c:lblAlgn val="ctr"/>
        <c:lblOffset val="100"/>
        <c:noMultiLvlLbl val="0"/>
      </c:catAx>
      <c:valAx>
        <c:axId val="9668646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966723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900"/>
            </a:pPr>
            <a:r>
              <a:rPr lang="ru-RU" sz="900" dirty="0" smtClean="0"/>
              <a:t>НОДГП-3</a:t>
            </a:r>
          </a:p>
        </c:rich>
      </c:tx>
      <c:layout>
        <c:manualLayout>
          <c:xMode val="edge"/>
          <c:yMode val="edge"/>
          <c:x val="0.2227601512685751"/>
          <c:y val="0.67489290551706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177353733692622"/>
          <c:y val="6.7616171158920671E-2"/>
          <c:w val="0.73527628287728342"/>
          <c:h val="0.60726203938296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событие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инцидент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860608"/>
        <c:axId val="97874688"/>
      </c:barChart>
      <c:catAx>
        <c:axId val="97860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7874688"/>
        <c:crosses val="autoZero"/>
        <c:auto val="1"/>
        <c:lblAlgn val="ctr"/>
        <c:lblOffset val="100"/>
        <c:noMultiLvlLbl val="0"/>
      </c:catAx>
      <c:valAx>
        <c:axId val="9787468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978606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900"/>
            </a:pPr>
            <a:r>
              <a:rPr lang="ru-RU" sz="900" dirty="0" smtClean="0"/>
              <a:t>НОДГП-5</a:t>
            </a:r>
          </a:p>
        </c:rich>
      </c:tx>
      <c:layout>
        <c:manualLayout>
          <c:xMode val="edge"/>
          <c:yMode val="edge"/>
          <c:x val="0.2227601512685751"/>
          <c:y val="0.67489290551706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177353733692622"/>
          <c:y val="0.28749018753298261"/>
          <c:w val="0.73527628287728342"/>
          <c:h val="0.387387884086433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событие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инцидент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734592"/>
        <c:axId val="96736384"/>
      </c:barChart>
      <c:catAx>
        <c:axId val="96734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6736384"/>
        <c:crosses val="autoZero"/>
        <c:auto val="1"/>
        <c:lblAlgn val="ctr"/>
        <c:lblOffset val="100"/>
        <c:noMultiLvlLbl val="0"/>
      </c:catAx>
      <c:valAx>
        <c:axId val="967363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967345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789F01-A560-42FA-BE63-2DF46DA25F0A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BD7378-D7F3-45D2-B3A7-F0B0C31BBC07}">
      <dgm:prSet phldrT="[Текст]" custT="1"/>
      <dgm:spPr>
        <a:solidFill>
          <a:srgbClr val="082C5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000" b="1" i="0" u="none" dirty="0" smtClean="0"/>
            <a:t>Эффективность Совета директоров и исполнительного органа</a:t>
          </a:r>
          <a:endParaRPr lang="ru-RU" sz="1000" b="1" dirty="0"/>
        </a:p>
      </dgm:t>
    </dgm:pt>
    <dgm:pt modelId="{E7FBB238-0F3B-4049-8FF9-6B4FA5350384}" type="parTrans" cxnId="{8D673D47-78F7-4749-89D3-A91FAE6D4D8B}">
      <dgm:prSet/>
      <dgm:spPr/>
      <dgm:t>
        <a:bodyPr/>
        <a:lstStyle/>
        <a:p>
          <a:endParaRPr lang="ru-RU"/>
        </a:p>
      </dgm:t>
    </dgm:pt>
    <dgm:pt modelId="{4EFF8D6F-6B34-4199-BC87-132716206BA8}" type="sibTrans" cxnId="{8D673D47-78F7-4749-89D3-A91FAE6D4D8B}">
      <dgm:prSet/>
      <dgm:spPr/>
      <dgm:t>
        <a:bodyPr/>
        <a:lstStyle/>
        <a:p>
          <a:endParaRPr lang="ru-RU"/>
        </a:p>
      </dgm:t>
    </dgm:pt>
    <dgm:pt modelId="{5178AABE-2760-48DA-B6DF-916B2D2B52EB}">
      <dgm:prSet phldrT="[Текст]" custT="1"/>
      <dgm:spPr>
        <a:solidFill>
          <a:srgbClr val="082C50">
            <a:alpha val="90000"/>
          </a:srgbClr>
        </a:solidFill>
      </dgm:spPr>
      <dgm:t>
        <a:bodyPr/>
        <a:lstStyle/>
        <a:p>
          <a:pPr algn="ctr"/>
          <a:r>
            <a:rPr lang="ru-RU" sz="800" dirty="0" smtClean="0">
              <a:solidFill>
                <a:schemeClr val="bg1"/>
              </a:solidFill>
            </a:rPr>
            <a:t>Рассмотреть вопрос о целесообразности принятия АО «КТЖ-ГП» собственной Стратегии развития.</a:t>
          </a:r>
          <a:endParaRPr lang="ru-RU" sz="800" dirty="0">
            <a:solidFill>
              <a:schemeClr val="bg1"/>
            </a:solidFill>
          </a:endParaRPr>
        </a:p>
      </dgm:t>
    </dgm:pt>
    <dgm:pt modelId="{4B7016DB-3F7E-4EC4-A52C-23F2EF24EFB0}" type="parTrans" cxnId="{A877C38A-E399-47BD-8520-69141DE6CB68}">
      <dgm:prSet/>
      <dgm:spPr/>
      <dgm:t>
        <a:bodyPr/>
        <a:lstStyle/>
        <a:p>
          <a:endParaRPr lang="ru-RU"/>
        </a:p>
      </dgm:t>
    </dgm:pt>
    <dgm:pt modelId="{D2592B62-C564-476A-A3C9-4FAE69F8863B}" type="sibTrans" cxnId="{A877C38A-E399-47BD-8520-69141DE6CB68}">
      <dgm:prSet/>
      <dgm:spPr/>
      <dgm:t>
        <a:bodyPr/>
        <a:lstStyle/>
        <a:p>
          <a:endParaRPr lang="ru-RU"/>
        </a:p>
      </dgm:t>
    </dgm:pt>
    <dgm:pt modelId="{AC8EC2F8-A403-4442-BAB7-7EE5DE2EBDAB}">
      <dgm:prSet phldrT="[Текст]" custT="1"/>
      <dgm:spPr>
        <a:solidFill>
          <a:srgbClr val="082C5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000" b="1" i="0" u="none" dirty="0" smtClean="0"/>
            <a:t>Управление рисками, внутренний контроль и аудит</a:t>
          </a:r>
          <a:endParaRPr lang="ru-RU" sz="1000" b="1" dirty="0"/>
        </a:p>
      </dgm:t>
    </dgm:pt>
    <dgm:pt modelId="{92D6C6AE-C29F-45B7-8269-F1E11033F683}" type="parTrans" cxnId="{766BE6CC-525D-4742-8F94-8048EA03BCD8}">
      <dgm:prSet/>
      <dgm:spPr/>
      <dgm:t>
        <a:bodyPr/>
        <a:lstStyle/>
        <a:p>
          <a:endParaRPr lang="ru-RU"/>
        </a:p>
      </dgm:t>
    </dgm:pt>
    <dgm:pt modelId="{6E08F73B-C88F-4AFB-AC30-E9213B8250AA}" type="sibTrans" cxnId="{766BE6CC-525D-4742-8F94-8048EA03BCD8}">
      <dgm:prSet/>
      <dgm:spPr/>
      <dgm:t>
        <a:bodyPr/>
        <a:lstStyle/>
        <a:p>
          <a:endParaRPr lang="ru-RU"/>
        </a:p>
      </dgm:t>
    </dgm:pt>
    <dgm:pt modelId="{821A9B2D-6BE1-478A-90CC-DD50A63D9BC3}">
      <dgm:prSet phldrT="[Текст]" custT="1"/>
      <dgm:spPr>
        <a:solidFill>
          <a:srgbClr val="082C50">
            <a:alpha val="90000"/>
          </a:srgbClr>
        </a:solidFill>
      </dgm:spPr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Актуализация документов по управлению финансовыми рисками АО «КТЖ-ГП».</a:t>
          </a:r>
          <a:endParaRPr lang="ru-RU" sz="800" dirty="0">
            <a:solidFill>
              <a:schemeClr val="bg1"/>
            </a:solidFill>
          </a:endParaRPr>
        </a:p>
      </dgm:t>
    </dgm:pt>
    <dgm:pt modelId="{B03D61E3-738C-4E03-A700-02EEFDA79603}" type="parTrans" cxnId="{821D32A9-825E-42EA-8224-D323097A0EDB}">
      <dgm:prSet/>
      <dgm:spPr/>
      <dgm:t>
        <a:bodyPr/>
        <a:lstStyle/>
        <a:p>
          <a:endParaRPr lang="ru-RU"/>
        </a:p>
      </dgm:t>
    </dgm:pt>
    <dgm:pt modelId="{CF37DFAB-3E3E-43C4-86E3-C86CD5FCA914}" type="sibTrans" cxnId="{821D32A9-825E-42EA-8224-D323097A0EDB}">
      <dgm:prSet/>
      <dgm:spPr/>
      <dgm:t>
        <a:bodyPr/>
        <a:lstStyle/>
        <a:p>
          <a:endParaRPr lang="ru-RU"/>
        </a:p>
      </dgm:t>
    </dgm:pt>
    <dgm:pt modelId="{C2136C99-6FDC-42CB-8C9B-51F734466BA1}">
      <dgm:prSet phldrT="[Текст]" custT="1"/>
      <dgm:spPr>
        <a:solidFill>
          <a:srgbClr val="082C50">
            <a:alpha val="90000"/>
          </a:srgbClr>
        </a:solidFill>
      </dgm:spPr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Актуализация Положения о системе внутреннего контроля АО «КТЖ-ГП».</a:t>
          </a:r>
          <a:endParaRPr lang="ru-RU" sz="800" dirty="0">
            <a:solidFill>
              <a:schemeClr val="bg1"/>
            </a:solidFill>
          </a:endParaRPr>
        </a:p>
      </dgm:t>
    </dgm:pt>
    <dgm:pt modelId="{7C080CFA-00F7-4B2B-9D58-194A046DE521}" type="parTrans" cxnId="{467EBBD2-FA1D-4CFC-AE78-ABC70011CDF0}">
      <dgm:prSet/>
      <dgm:spPr/>
      <dgm:t>
        <a:bodyPr/>
        <a:lstStyle/>
        <a:p>
          <a:endParaRPr lang="ru-RU"/>
        </a:p>
      </dgm:t>
    </dgm:pt>
    <dgm:pt modelId="{663982C2-1E9C-4ED9-90BB-B296FF1AD8ED}" type="sibTrans" cxnId="{467EBBD2-FA1D-4CFC-AE78-ABC70011CDF0}">
      <dgm:prSet/>
      <dgm:spPr/>
      <dgm:t>
        <a:bodyPr/>
        <a:lstStyle/>
        <a:p>
          <a:endParaRPr lang="ru-RU"/>
        </a:p>
      </dgm:t>
    </dgm:pt>
    <dgm:pt modelId="{0962CF8C-7FE7-46D7-9B0B-D9DEB90DC642}">
      <dgm:prSet custT="1"/>
      <dgm:spPr>
        <a:solidFill>
          <a:srgbClr val="082C5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000" b="1" i="0" u="none" dirty="0" smtClean="0"/>
            <a:t>Устойчивое развитие </a:t>
          </a:r>
          <a:endParaRPr lang="ru-RU" sz="1000" b="1" dirty="0"/>
        </a:p>
      </dgm:t>
    </dgm:pt>
    <dgm:pt modelId="{E3E25477-CB6D-494F-AFC4-837A9C2030EE}" type="parTrans" cxnId="{53BA2431-8461-45C7-A7FF-5EE564B7E09B}">
      <dgm:prSet/>
      <dgm:spPr/>
      <dgm:t>
        <a:bodyPr/>
        <a:lstStyle/>
        <a:p>
          <a:endParaRPr lang="ru-RU"/>
        </a:p>
      </dgm:t>
    </dgm:pt>
    <dgm:pt modelId="{4DF4C686-AF51-47EE-AADC-9621847AE2A5}" type="sibTrans" cxnId="{53BA2431-8461-45C7-A7FF-5EE564B7E09B}">
      <dgm:prSet/>
      <dgm:spPr/>
      <dgm:t>
        <a:bodyPr/>
        <a:lstStyle/>
        <a:p>
          <a:endParaRPr lang="ru-RU"/>
        </a:p>
      </dgm:t>
    </dgm:pt>
    <dgm:pt modelId="{F263B224-B363-4470-92F2-18EF27646B1D}">
      <dgm:prSet custT="1"/>
      <dgm:spPr>
        <a:solidFill>
          <a:srgbClr val="082C5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000" b="1" i="0" u="none" dirty="0" smtClean="0"/>
            <a:t>Права акционеров </a:t>
          </a:r>
          <a:endParaRPr lang="ru-RU" sz="1000" b="1" dirty="0"/>
        </a:p>
      </dgm:t>
    </dgm:pt>
    <dgm:pt modelId="{BE8E1A94-C5F1-40B5-A724-5B4332C312BE}" type="parTrans" cxnId="{24AACDBB-DFA2-4BD4-ADE1-3E80AFA43DA4}">
      <dgm:prSet/>
      <dgm:spPr/>
      <dgm:t>
        <a:bodyPr/>
        <a:lstStyle/>
        <a:p>
          <a:endParaRPr lang="ru-RU"/>
        </a:p>
      </dgm:t>
    </dgm:pt>
    <dgm:pt modelId="{9A668F64-D713-4F78-834C-B6A4D82BB756}" type="sibTrans" cxnId="{24AACDBB-DFA2-4BD4-ADE1-3E80AFA43DA4}">
      <dgm:prSet/>
      <dgm:spPr/>
      <dgm:t>
        <a:bodyPr/>
        <a:lstStyle/>
        <a:p>
          <a:endParaRPr lang="ru-RU"/>
        </a:p>
      </dgm:t>
    </dgm:pt>
    <dgm:pt modelId="{D5E4C054-CD79-4C79-955F-B0BC233113E2}">
      <dgm:prSet custT="1"/>
      <dgm:spPr>
        <a:solidFill>
          <a:srgbClr val="082C5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000" b="1" i="0" u="none" dirty="0" smtClean="0"/>
            <a:t>Прозрачность</a:t>
          </a:r>
          <a:endParaRPr lang="ru-RU" sz="1000" b="1" dirty="0"/>
        </a:p>
      </dgm:t>
    </dgm:pt>
    <dgm:pt modelId="{C1BFEEFC-2FD7-4A71-9D50-6BD81B6DE4CB}" type="parTrans" cxnId="{B7F08A75-D710-42C6-B9E4-CEFB18B942ED}">
      <dgm:prSet/>
      <dgm:spPr/>
      <dgm:t>
        <a:bodyPr/>
        <a:lstStyle/>
        <a:p>
          <a:endParaRPr lang="ru-RU"/>
        </a:p>
      </dgm:t>
    </dgm:pt>
    <dgm:pt modelId="{E2FB4DBA-8248-44CE-A456-A4B7133E39A3}" type="sibTrans" cxnId="{B7F08A75-D710-42C6-B9E4-CEFB18B942ED}">
      <dgm:prSet/>
      <dgm:spPr/>
      <dgm:t>
        <a:bodyPr/>
        <a:lstStyle/>
        <a:p>
          <a:endParaRPr lang="ru-RU"/>
        </a:p>
      </dgm:t>
    </dgm:pt>
    <dgm:pt modelId="{302F7AC7-22AC-496E-9215-3893C3F8E043}">
      <dgm:prSet custT="1"/>
      <dgm:spPr>
        <a:solidFill>
          <a:srgbClr val="082C50">
            <a:alpha val="90000"/>
          </a:srgbClr>
        </a:solidFill>
      </dgm:spPr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Разработать план мероприятий по реализации принципов устойчивого развития.</a:t>
          </a:r>
          <a:endParaRPr lang="ru-RU" sz="800" dirty="0">
            <a:solidFill>
              <a:schemeClr val="bg1"/>
            </a:solidFill>
          </a:endParaRPr>
        </a:p>
      </dgm:t>
    </dgm:pt>
    <dgm:pt modelId="{9D56B1A8-3993-4010-92CE-14FB0B549845}" type="parTrans" cxnId="{53531C81-D417-4792-A800-29A980FCB19D}">
      <dgm:prSet/>
      <dgm:spPr/>
      <dgm:t>
        <a:bodyPr/>
        <a:lstStyle/>
        <a:p>
          <a:endParaRPr lang="ru-RU"/>
        </a:p>
      </dgm:t>
    </dgm:pt>
    <dgm:pt modelId="{58E9F0BE-61C5-4DAC-AEB5-7709032ADCD1}" type="sibTrans" cxnId="{53531C81-D417-4792-A800-29A980FCB19D}">
      <dgm:prSet/>
      <dgm:spPr/>
      <dgm:t>
        <a:bodyPr/>
        <a:lstStyle/>
        <a:p>
          <a:endParaRPr lang="ru-RU"/>
        </a:p>
      </dgm:t>
    </dgm:pt>
    <dgm:pt modelId="{FFAB5601-757C-482B-8BC6-F949CF2041A2}">
      <dgm:prSet custT="1"/>
      <dgm:spPr>
        <a:solidFill>
          <a:srgbClr val="082C50">
            <a:alpha val="90000"/>
          </a:srgbClr>
        </a:solidFill>
      </dgm:spPr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Назначить старшего независимого директора в Совете директоров АО «ҚТЖ-ГП».</a:t>
          </a:r>
          <a:endParaRPr lang="ru-RU" sz="800" dirty="0">
            <a:solidFill>
              <a:schemeClr val="bg1"/>
            </a:solidFill>
          </a:endParaRPr>
        </a:p>
      </dgm:t>
    </dgm:pt>
    <dgm:pt modelId="{4CD020DA-3C59-4392-8E82-0A12D4E200E7}" type="parTrans" cxnId="{C7200B0A-AFAC-496A-BC4E-A4AA9EA8CC43}">
      <dgm:prSet/>
      <dgm:spPr/>
      <dgm:t>
        <a:bodyPr/>
        <a:lstStyle/>
        <a:p>
          <a:endParaRPr lang="ru-RU"/>
        </a:p>
      </dgm:t>
    </dgm:pt>
    <dgm:pt modelId="{1A49E374-36F0-4A5A-B85D-BE5DE49AFF4E}" type="sibTrans" cxnId="{C7200B0A-AFAC-496A-BC4E-A4AA9EA8CC43}">
      <dgm:prSet/>
      <dgm:spPr/>
      <dgm:t>
        <a:bodyPr/>
        <a:lstStyle/>
        <a:p>
          <a:endParaRPr lang="ru-RU"/>
        </a:p>
      </dgm:t>
    </dgm:pt>
    <dgm:pt modelId="{92A8442A-C71D-4570-A399-614D9DF3FC1A}">
      <dgm:prSet custT="1"/>
      <dgm:spPr>
        <a:solidFill>
          <a:srgbClr val="082C50">
            <a:alpha val="90000"/>
          </a:srgbClr>
        </a:solidFill>
      </dgm:spPr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Актуализация Политики управления рисками АО «ҚТЖ-ГП» и Положения о системе внутреннего контроля АО «КТЖ-ГП».</a:t>
          </a:r>
          <a:endParaRPr lang="ru-RU" sz="800" dirty="0">
            <a:solidFill>
              <a:schemeClr val="bg1"/>
            </a:solidFill>
          </a:endParaRPr>
        </a:p>
      </dgm:t>
    </dgm:pt>
    <dgm:pt modelId="{21780765-BDBA-4BDE-871B-6EAE388AC911}" type="parTrans" cxnId="{F32F19DA-2F06-4ED2-AD38-B3ADF987E4B8}">
      <dgm:prSet/>
      <dgm:spPr/>
      <dgm:t>
        <a:bodyPr/>
        <a:lstStyle/>
        <a:p>
          <a:endParaRPr lang="ru-RU"/>
        </a:p>
      </dgm:t>
    </dgm:pt>
    <dgm:pt modelId="{459A8A8A-0193-40A8-A873-4A0F4EB50427}" type="sibTrans" cxnId="{F32F19DA-2F06-4ED2-AD38-B3ADF987E4B8}">
      <dgm:prSet/>
      <dgm:spPr/>
      <dgm:t>
        <a:bodyPr/>
        <a:lstStyle/>
        <a:p>
          <a:endParaRPr lang="ru-RU"/>
        </a:p>
      </dgm:t>
    </dgm:pt>
    <dgm:pt modelId="{44067015-061E-4C4E-9C02-D4C933DB895C}">
      <dgm:prSet custT="1"/>
      <dgm:spPr>
        <a:solidFill>
          <a:srgbClr val="082C50">
            <a:alpha val="90000"/>
          </a:srgbClr>
        </a:solidFill>
      </dgm:spPr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Актуализировать Кодекс деловой этики АО «КТЖ-ГП».</a:t>
          </a:r>
          <a:endParaRPr lang="ru-RU" sz="800" dirty="0">
            <a:solidFill>
              <a:schemeClr val="bg1"/>
            </a:solidFill>
          </a:endParaRPr>
        </a:p>
      </dgm:t>
    </dgm:pt>
    <dgm:pt modelId="{06D00F9F-35EF-4C2B-8C09-372806E7BE9E}" type="parTrans" cxnId="{2ABB3584-4716-4662-B28F-CE9C9258E314}">
      <dgm:prSet/>
      <dgm:spPr/>
      <dgm:t>
        <a:bodyPr/>
        <a:lstStyle/>
        <a:p>
          <a:endParaRPr lang="ru-RU"/>
        </a:p>
      </dgm:t>
    </dgm:pt>
    <dgm:pt modelId="{40310B1E-0EBA-47B4-8CB2-789D1180BFB6}" type="sibTrans" cxnId="{2ABB3584-4716-4662-B28F-CE9C9258E314}">
      <dgm:prSet/>
      <dgm:spPr/>
      <dgm:t>
        <a:bodyPr/>
        <a:lstStyle/>
        <a:p>
          <a:endParaRPr lang="ru-RU"/>
        </a:p>
      </dgm:t>
    </dgm:pt>
    <dgm:pt modelId="{BEAA3A4D-53A0-4B17-9870-90CD1D7FB79D}">
      <dgm:prSet custT="1"/>
      <dgm:spPr>
        <a:solidFill>
          <a:srgbClr val="082C50">
            <a:alpha val="90000"/>
          </a:srgbClr>
        </a:solidFill>
      </dgm:spPr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Разработать план взаимодействия со </a:t>
          </a:r>
          <a:r>
            <a:rPr lang="ru-RU" sz="800" dirty="0" err="1" smtClean="0">
              <a:solidFill>
                <a:schemeClr val="bg1"/>
              </a:solidFill>
            </a:rPr>
            <a:t>стейкхолдерами</a:t>
          </a:r>
          <a:r>
            <a:rPr lang="ru-RU" sz="800" dirty="0" smtClean="0">
              <a:solidFill>
                <a:schemeClr val="bg1"/>
              </a:solidFill>
            </a:rPr>
            <a:t> и определить методы взаимодействия с заинтересованными сторонами.</a:t>
          </a:r>
          <a:endParaRPr lang="ru-RU" sz="800" dirty="0">
            <a:solidFill>
              <a:schemeClr val="bg1"/>
            </a:solidFill>
          </a:endParaRPr>
        </a:p>
      </dgm:t>
    </dgm:pt>
    <dgm:pt modelId="{2EB4C403-66D0-47E7-A393-1CBE1461B6CB}" type="parTrans" cxnId="{A5BFAEEC-C864-4998-B23C-5B56D5128C2F}">
      <dgm:prSet/>
      <dgm:spPr/>
      <dgm:t>
        <a:bodyPr/>
        <a:lstStyle/>
        <a:p>
          <a:endParaRPr lang="ru-RU"/>
        </a:p>
      </dgm:t>
    </dgm:pt>
    <dgm:pt modelId="{BD2907C2-4B48-4A23-B4FC-B2EEA0ECF310}" type="sibTrans" cxnId="{A5BFAEEC-C864-4998-B23C-5B56D5128C2F}">
      <dgm:prSet/>
      <dgm:spPr/>
      <dgm:t>
        <a:bodyPr/>
        <a:lstStyle/>
        <a:p>
          <a:endParaRPr lang="ru-RU"/>
        </a:p>
      </dgm:t>
    </dgm:pt>
    <dgm:pt modelId="{F9D0D258-C228-48B3-B3A4-BABE145176B7}">
      <dgm:prSet custT="1"/>
      <dgm:spPr>
        <a:solidFill>
          <a:srgbClr val="082C50">
            <a:alpha val="90000"/>
          </a:srgbClr>
        </a:solidFill>
      </dgm:spPr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Усилить контроль за соблюдением требований Правил формирования и ротации кадрового резерва и Правил приема на работу и перевода на некоторые должности в АО «НК«ҚТЖ» и его дочерних организациях в части приема на работу сотрудников, числящихся в кадровом резерве.</a:t>
          </a:r>
          <a:endParaRPr lang="ru-RU" sz="800" dirty="0">
            <a:solidFill>
              <a:schemeClr val="bg1"/>
            </a:solidFill>
          </a:endParaRPr>
        </a:p>
      </dgm:t>
    </dgm:pt>
    <dgm:pt modelId="{708F8714-80DD-4381-8A0D-92D4325044FE}" type="parTrans" cxnId="{EF2FEA95-DA2B-4483-BDEA-E88A6200D004}">
      <dgm:prSet/>
      <dgm:spPr/>
      <dgm:t>
        <a:bodyPr/>
        <a:lstStyle/>
        <a:p>
          <a:endParaRPr lang="ru-RU"/>
        </a:p>
      </dgm:t>
    </dgm:pt>
    <dgm:pt modelId="{DE511ACF-2B5F-4FAC-A88B-5FDEA9FD37DB}" type="sibTrans" cxnId="{EF2FEA95-DA2B-4483-BDEA-E88A6200D004}">
      <dgm:prSet/>
      <dgm:spPr/>
      <dgm:t>
        <a:bodyPr/>
        <a:lstStyle/>
        <a:p>
          <a:endParaRPr lang="ru-RU"/>
        </a:p>
      </dgm:t>
    </dgm:pt>
    <dgm:pt modelId="{82C53CA0-6B10-4AAA-8CA3-1422D7CED364}">
      <dgm:prSet custT="1"/>
      <dgm:spPr>
        <a:solidFill>
          <a:srgbClr val="082C50">
            <a:alpha val="90000"/>
          </a:srgbClr>
        </a:solidFill>
      </dgm:spPr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Разработать Правила подготовки информационных материалов и размещения их на корпоративном сайте               АО «КТЖ-ГП»</a:t>
          </a:r>
          <a:endParaRPr lang="ru-RU" sz="800" dirty="0">
            <a:solidFill>
              <a:schemeClr val="bg1"/>
            </a:solidFill>
          </a:endParaRPr>
        </a:p>
      </dgm:t>
    </dgm:pt>
    <dgm:pt modelId="{4B675080-907F-4458-9D3C-84B884E8FD7F}" type="parTrans" cxnId="{7393D423-01A4-4670-9B37-62C90B72078D}">
      <dgm:prSet/>
      <dgm:spPr/>
      <dgm:t>
        <a:bodyPr/>
        <a:lstStyle/>
        <a:p>
          <a:endParaRPr lang="ru-RU"/>
        </a:p>
      </dgm:t>
    </dgm:pt>
    <dgm:pt modelId="{549B4DB5-95B2-40C8-B0FC-54582A6CB121}" type="sibTrans" cxnId="{7393D423-01A4-4670-9B37-62C90B72078D}">
      <dgm:prSet/>
      <dgm:spPr/>
      <dgm:t>
        <a:bodyPr/>
        <a:lstStyle/>
        <a:p>
          <a:endParaRPr lang="ru-RU"/>
        </a:p>
      </dgm:t>
    </dgm:pt>
    <dgm:pt modelId="{8A403FEE-BF88-41F6-9CED-C229F8EA33D9}">
      <dgm:prSet custT="1"/>
      <dgm:spPr>
        <a:solidFill>
          <a:srgbClr val="082C50">
            <a:alpha val="90000"/>
          </a:srgbClr>
        </a:solidFill>
      </dgm:spPr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Принять собственную информационную политику по согласованию с АО«НК «ҚТЖ».</a:t>
          </a:r>
          <a:endParaRPr lang="ru-RU" sz="800" dirty="0">
            <a:solidFill>
              <a:schemeClr val="bg1"/>
            </a:solidFill>
          </a:endParaRPr>
        </a:p>
      </dgm:t>
    </dgm:pt>
    <dgm:pt modelId="{E1211829-112A-4136-9654-63572A2B940C}" type="parTrans" cxnId="{F551115E-BDA1-40E6-8B12-36367EAB3190}">
      <dgm:prSet/>
      <dgm:spPr/>
      <dgm:t>
        <a:bodyPr/>
        <a:lstStyle/>
        <a:p>
          <a:endParaRPr lang="ru-RU"/>
        </a:p>
      </dgm:t>
    </dgm:pt>
    <dgm:pt modelId="{489B350D-E25A-49AF-8F74-9590FCA9AEAD}" type="sibTrans" cxnId="{F551115E-BDA1-40E6-8B12-36367EAB3190}">
      <dgm:prSet/>
      <dgm:spPr/>
      <dgm:t>
        <a:bodyPr/>
        <a:lstStyle/>
        <a:p>
          <a:endParaRPr lang="ru-RU"/>
        </a:p>
      </dgm:t>
    </dgm:pt>
    <dgm:pt modelId="{602FA8C8-6CCC-4EB5-87F6-0556AFF8DA46}">
      <dgm:prSet custT="1"/>
      <dgm:spPr>
        <a:solidFill>
          <a:srgbClr val="082C50">
            <a:alpha val="90000"/>
          </a:srgbClr>
        </a:solidFill>
      </dgm:spPr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Контроль за своевременным утверждением и публикации финансовой отчетности                            АО «КТЖ-ГП».</a:t>
          </a:r>
          <a:endParaRPr lang="ru-RU" sz="800" dirty="0">
            <a:solidFill>
              <a:schemeClr val="bg1"/>
            </a:solidFill>
          </a:endParaRPr>
        </a:p>
      </dgm:t>
    </dgm:pt>
    <dgm:pt modelId="{B1AFF636-A87E-4FB0-8D8E-BBDFD6CCABF4}" type="parTrans" cxnId="{E0460338-7133-43C4-88F3-F09D55FC0BCF}">
      <dgm:prSet/>
      <dgm:spPr/>
      <dgm:t>
        <a:bodyPr/>
        <a:lstStyle/>
        <a:p>
          <a:endParaRPr lang="ru-RU"/>
        </a:p>
      </dgm:t>
    </dgm:pt>
    <dgm:pt modelId="{D40F115C-3CA7-49EB-B2C0-1043C66C459F}" type="sibTrans" cxnId="{E0460338-7133-43C4-88F3-F09D55FC0BCF}">
      <dgm:prSet/>
      <dgm:spPr/>
      <dgm:t>
        <a:bodyPr/>
        <a:lstStyle/>
        <a:p>
          <a:endParaRPr lang="ru-RU"/>
        </a:p>
      </dgm:t>
    </dgm:pt>
    <dgm:pt modelId="{480317A9-BCE3-4A57-AD53-D63C2260988C}" type="pres">
      <dgm:prSet presAssocID="{53789F01-A560-42FA-BE63-2DF46DA25F0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184CFC-E882-4FFC-A203-E9A18895A3BC}" type="pres">
      <dgm:prSet presAssocID="{60BD7378-D7F3-45D2-B3A7-F0B0C31BBC07}" presName="root" presStyleCnt="0"/>
      <dgm:spPr/>
    </dgm:pt>
    <dgm:pt modelId="{41BB8B0C-B3EA-41ED-98CA-028BF156BEA7}" type="pres">
      <dgm:prSet presAssocID="{60BD7378-D7F3-45D2-B3A7-F0B0C31BBC07}" presName="rootComposite" presStyleCnt="0"/>
      <dgm:spPr/>
    </dgm:pt>
    <dgm:pt modelId="{6F311077-7CF4-4BC1-A7D3-92D812826BAC}" type="pres">
      <dgm:prSet presAssocID="{60BD7378-D7F3-45D2-B3A7-F0B0C31BBC07}" presName="rootText" presStyleLbl="node1" presStyleIdx="0" presStyleCnt="5" custScaleY="132961" custLinFactNeighborX="6122" custLinFactNeighborY="-14241"/>
      <dgm:spPr/>
      <dgm:t>
        <a:bodyPr/>
        <a:lstStyle/>
        <a:p>
          <a:endParaRPr lang="ru-RU"/>
        </a:p>
      </dgm:t>
    </dgm:pt>
    <dgm:pt modelId="{F3C723A0-457D-4CD2-B4B0-6AFA785CE16D}" type="pres">
      <dgm:prSet presAssocID="{60BD7378-D7F3-45D2-B3A7-F0B0C31BBC07}" presName="rootConnector" presStyleLbl="node1" presStyleIdx="0" presStyleCnt="5"/>
      <dgm:spPr/>
      <dgm:t>
        <a:bodyPr/>
        <a:lstStyle/>
        <a:p>
          <a:endParaRPr lang="ru-RU"/>
        </a:p>
      </dgm:t>
    </dgm:pt>
    <dgm:pt modelId="{711B763F-75A2-4A65-8058-85F3A153D6BB}" type="pres">
      <dgm:prSet presAssocID="{60BD7378-D7F3-45D2-B3A7-F0B0C31BBC07}" presName="childShape" presStyleCnt="0"/>
      <dgm:spPr/>
    </dgm:pt>
    <dgm:pt modelId="{94A60A69-8AA8-4B5C-8585-13C738C705E4}" type="pres">
      <dgm:prSet presAssocID="{4B7016DB-3F7E-4EC4-A52C-23F2EF24EFB0}" presName="Name13" presStyleLbl="parChTrans1D2" presStyleIdx="0" presStyleCnt="12"/>
      <dgm:spPr/>
      <dgm:t>
        <a:bodyPr/>
        <a:lstStyle/>
        <a:p>
          <a:endParaRPr lang="ru-RU"/>
        </a:p>
      </dgm:t>
    </dgm:pt>
    <dgm:pt modelId="{E2201E8D-F2FE-4CB6-81A5-858156EB5553}" type="pres">
      <dgm:prSet presAssocID="{5178AABE-2760-48DA-B6DF-916B2D2B52EB}" presName="childText" presStyleLbl="bgAcc1" presStyleIdx="0" presStyleCnt="12" custScaleY="159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4DE85-2E03-4DF9-AB5A-0343906DFFF8}" type="pres">
      <dgm:prSet presAssocID="{9D56B1A8-3993-4010-92CE-14FB0B549845}" presName="Name13" presStyleLbl="parChTrans1D2" presStyleIdx="1" presStyleCnt="12"/>
      <dgm:spPr/>
      <dgm:t>
        <a:bodyPr/>
        <a:lstStyle/>
        <a:p>
          <a:endParaRPr lang="ru-RU"/>
        </a:p>
      </dgm:t>
    </dgm:pt>
    <dgm:pt modelId="{E24902CB-ACBA-4B2A-9C97-F6D5947CAE31}" type="pres">
      <dgm:prSet presAssocID="{302F7AC7-22AC-496E-9215-3893C3F8E043}" presName="childText" presStyleLbl="bgAcc1" presStyleIdx="1" presStyleCnt="12" custScaleY="152399" custLinFactNeighborY="26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9CEAF-C98B-46C4-8885-4ABD9B8D0D80}" type="pres">
      <dgm:prSet presAssocID="{4CD020DA-3C59-4392-8E82-0A12D4E200E7}" presName="Name13" presStyleLbl="parChTrans1D2" presStyleIdx="2" presStyleCnt="12"/>
      <dgm:spPr/>
      <dgm:t>
        <a:bodyPr/>
        <a:lstStyle/>
        <a:p>
          <a:endParaRPr lang="ru-RU"/>
        </a:p>
      </dgm:t>
    </dgm:pt>
    <dgm:pt modelId="{6C623089-7185-421F-9E2E-C7D101E3FF9D}" type="pres">
      <dgm:prSet presAssocID="{FFAB5601-757C-482B-8BC6-F949CF2041A2}" presName="childText" presStyleLbl="bgAcc1" presStyleIdx="2" presStyleCnt="12" custScaleY="159006" custLinFactNeighborY="41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6A812-2BB5-40C9-980A-6FBEDFB012AA}" type="pres">
      <dgm:prSet presAssocID="{AC8EC2F8-A403-4442-BAB7-7EE5DE2EBDAB}" presName="root" presStyleCnt="0"/>
      <dgm:spPr/>
    </dgm:pt>
    <dgm:pt modelId="{859648A1-F019-4A4A-B906-BF20EAF34369}" type="pres">
      <dgm:prSet presAssocID="{AC8EC2F8-A403-4442-BAB7-7EE5DE2EBDAB}" presName="rootComposite" presStyleCnt="0"/>
      <dgm:spPr/>
    </dgm:pt>
    <dgm:pt modelId="{C3CD9C6B-87B3-484F-BB3C-1CB7AA9C2833}" type="pres">
      <dgm:prSet presAssocID="{AC8EC2F8-A403-4442-BAB7-7EE5DE2EBDAB}" presName="rootText" presStyleLbl="node1" presStyleIdx="1" presStyleCnt="5" custScaleY="136850" custLinFactNeighborX="-3405" custLinFactNeighborY="-12265"/>
      <dgm:spPr/>
      <dgm:t>
        <a:bodyPr/>
        <a:lstStyle/>
        <a:p>
          <a:endParaRPr lang="ru-RU"/>
        </a:p>
      </dgm:t>
    </dgm:pt>
    <dgm:pt modelId="{05F98210-E240-4E98-B5E2-53F1EC2716E7}" type="pres">
      <dgm:prSet presAssocID="{AC8EC2F8-A403-4442-BAB7-7EE5DE2EBDAB}" presName="rootConnector" presStyleLbl="node1" presStyleIdx="1" presStyleCnt="5"/>
      <dgm:spPr/>
      <dgm:t>
        <a:bodyPr/>
        <a:lstStyle/>
        <a:p>
          <a:endParaRPr lang="ru-RU"/>
        </a:p>
      </dgm:t>
    </dgm:pt>
    <dgm:pt modelId="{4CA265AD-2408-40EF-9908-073123BB6179}" type="pres">
      <dgm:prSet presAssocID="{AC8EC2F8-A403-4442-BAB7-7EE5DE2EBDAB}" presName="childShape" presStyleCnt="0"/>
      <dgm:spPr/>
    </dgm:pt>
    <dgm:pt modelId="{2424B5B0-52FC-42E8-BD28-76D44A74C842}" type="pres">
      <dgm:prSet presAssocID="{21780765-BDBA-4BDE-871B-6EAE388AC911}" presName="Name13" presStyleLbl="parChTrans1D2" presStyleIdx="3" presStyleCnt="12"/>
      <dgm:spPr/>
      <dgm:t>
        <a:bodyPr/>
        <a:lstStyle/>
        <a:p>
          <a:endParaRPr lang="ru-RU"/>
        </a:p>
      </dgm:t>
    </dgm:pt>
    <dgm:pt modelId="{81EA7957-254D-4571-843E-13CED2D99D29}" type="pres">
      <dgm:prSet presAssocID="{92A8442A-C71D-4570-A399-614D9DF3FC1A}" presName="childText" presStyleLbl="bgAcc1" presStyleIdx="3" presStyleCnt="12" custScaleY="202643" custLinFactNeighborY="14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77709-3075-4D5A-8083-20AC090245BB}" type="pres">
      <dgm:prSet presAssocID="{B03D61E3-738C-4E03-A700-02EEFDA79603}" presName="Name13" presStyleLbl="parChTrans1D2" presStyleIdx="4" presStyleCnt="12"/>
      <dgm:spPr/>
      <dgm:t>
        <a:bodyPr/>
        <a:lstStyle/>
        <a:p>
          <a:endParaRPr lang="ru-RU"/>
        </a:p>
      </dgm:t>
    </dgm:pt>
    <dgm:pt modelId="{E3CECC6E-93F7-4742-AB0E-8BF9064B99CE}" type="pres">
      <dgm:prSet presAssocID="{821A9B2D-6BE1-478A-90CC-DD50A63D9BC3}" presName="childText" presStyleLbl="bgAcc1" presStyleIdx="4" presStyleCnt="12" custScaleY="128491" custLinFactNeighborY="30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3DBD5-FBB0-4F1B-B92F-CEC4E9C26F5A}" type="pres">
      <dgm:prSet presAssocID="{7C080CFA-00F7-4B2B-9D58-194A046DE521}" presName="Name13" presStyleLbl="parChTrans1D2" presStyleIdx="5" presStyleCnt="12"/>
      <dgm:spPr/>
      <dgm:t>
        <a:bodyPr/>
        <a:lstStyle/>
        <a:p>
          <a:endParaRPr lang="ru-RU"/>
        </a:p>
      </dgm:t>
    </dgm:pt>
    <dgm:pt modelId="{EDF7B5D3-B0FD-4ECA-B610-5454D4D4F478}" type="pres">
      <dgm:prSet presAssocID="{C2136C99-6FDC-42CB-8C9B-51F734466BA1}" presName="childText" presStyleLbl="bgAcc1" presStyleIdx="5" presStyleCnt="12" custScaleY="160759" custLinFactNeighborY="30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12427-EE72-4617-AD1D-D35C9072BB68}" type="pres">
      <dgm:prSet presAssocID="{0962CF8C-7FE7-46D7-9B0B-D9DEB90DC642}" presName="root" presStyleCnt="0"/>
      <dgm:spPr/>
    </dgm:pt>
    <dgm:pt modelId="{275478AE-6CFA-4FF7-A288-E5CD9CDD8445}" type="pres">
      <dgm:prSet presAssocID="{0962CF8C-7FE7-46D7-9B0B-D9DEB90DC642}" presName="rootComposite" presStyleCnt="0"/>
      <dgm:spPr/>
    </dgm:pt>
    <dgm:pt modelId="{95D42EEA-1E67-4DEE-951F-265ECF512C14}" type="pres">
      <dgm:prSet presAssocID="{0962CF8C-7FE7-46D7-9B0B-D9DEB90DC642}" presName="rootText" presStyleLbl="node1" presStyleIdx="2" presStyleCnt="5" custScaleY="78818"/>
      <dgm:spPr/>
      <dgm:t>
        <a:bodyPr/>
        <a:lstStyle/>
        <a:p>
          <a:endParaRPr lang="ru-RU"/>
        </a:p>
      </dgm:t>
    </dgm:pt>
    <dgm:pt modelId="{635D51E5-DEFE-4164-92B5-59374D3B148F}" type="pres">
      <dgm:prSet presAssocID="{0962CF8C-7FE7-46D7-9B0B-D9DEB90DC642}" presName="rootConnector" presStyleLbl="node1" presStyleIdx="2" presStyleCnt="5"/>
      <dgm:spPr/>
      <dgm:t>
        <a:bodyPr/>
        <a:lstStyle/>
        <a:p>
          <a:endParaRPr lang="ru-RU"/>
        </a:p>
      </dgm:t>
    </dgm:pt>
    <dgm:pt modelId="{E393D5E6-7F6A-42DD-AE73-283DC34F1CF5}" type="pres">
      <dgm:prSet presAssocID="{0962CF8C-7FE7-46D7-9B0B-D9DEB90DC642}" presName="childShape" presStyleCnt="0"/>
      <dgm:spPr/>
    </dgm:pt>
    <dgm:pt modelId="{469B8A6E-3FBB-4177-BC9E-9E66D7349DC9}" type="pres">
      <dgm:prSet presAssocID="{2EB4C403-66D0-47E7-A393-1CBE1461B6CB}" presName="Name13" presStyleLbl="parChTrans1D2" presStyleIdx="6" presStyleCnt="12"/>
      <dgm:spPr/>
      <dgm:t>
        <a:bodyPr/>
        <a:lstStyle/>
        <a:p>
          <a:endParaRPr lang="ru-RU"/>
        </a:p>
      </dgm:t>
    </dgm:pt>
    <dgm:pt modelId="{263993EE-13E4-4239-8CDC-C938F779F08B}" type="pres">
      <dgm:prSet presAssocID="{BEAA3A4D-53A0-4B17-9870-90CD1D7FB79D}" presName="childText" presStyleLbl="bgAcc1" presStyleIdx="6" presStyleCnt="12" custScaleY="186535" custLinFactNeighborX="-2172" custLinFactNeighborY="11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78D51-DC5F-4D92-B6FF-70D0235924D8}" type="pres">
      <dgm:prSet presAssocID="{06D00F9F-35EF-4C2B-8C09-372806E7BE9E}" presName="Name13" presStyleLbl="parChTrans1D2" presStyleIdx="7" presStyleCnt="12"/>
      <dgm:spPr/>
      <dgm:t>
        <a:bodyPr/>
        <a:lstStyle/>
        <a:p>
          <a:endParaRPr lang="ru-RU"/>
        </a:p>
      </dgm:t>
    </dgm:pt>
    <dgm:pt modelId="{F0B915B5-9E3F-4ED2-9811-88940C31EE5A}" type="pres">
      <dgm:prSet presAssocID="{44067015-061E-4C4E-9C02-D4C933DB895C}" presName="childText" presStyleLbl="bgAcc1" presStyleIdx="7" presStyleCnt="12" custScaleY="99457" custLinFactNeighborX="-2172" custLinFactNeighborY="24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8C91F-752B-4F80-9880-891709CDC324}" type="pres">
      <dgm:prSet presAssocID="{708F8714-80DD-4381-8A0D-92D4325044FE}" presName="Name13" presStyleLbl="parChTrans1D2" presStyleIdx="8" presStyleCnt="12"/>
      <dgm:spPr/>
      <dgm:t>
        <a:bodyPr/>
        <a:lstStyle/>
        <a:p>
          <a:endParaRPr lang="ru-RU"/>
        </a:p>
      </dgm:t>
    </dgm:pt>
    <dgm:pt modelId="{5CD0AFE4-136C-450A-B8D6-919DBFF459BE}" type="pres">
      <dgm:prSet presAssocID="{F9D0D258-C228-48B3-B3A4-BABE145176B7}" presName="childText" presStyleLbl="bgAcc1" presStyleIdx="8" presStyleCnt="12" custScaleY="413144" custLinFactNeighborX="-2172" custLinFactNeighborY="15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AB84D-6A07-4BDF-9C40-EC941000A2FB}" type="pres">
      <dgm:prSet presAssocID="{F263B224-B363-4470-92F2-18EF27646B1D}" presName="root" presStyleCnt="0"/>
      <dgm:spPr/>
    </dgm:pt>
    <dgm:pt modelId="{B796441B-4D0E-4409-9CEC-5E7800DC8A93}" type="pres">
      <dgm:prSet presAssocID="{F263B224-B363-4470-92F2-18EF27646B1D}" presName="rootComposite" presStyleCnt="0"/>
      <dgm:spPr/>
    </dgm:pt>
    <dgm:pt modelId="{67B80954-5A36-4D39-BD56-E45E993C7EB7}" type="pres">
      <dgm:prSet presAssocID="{F263B224-B363-4470-92F2-18EF27646B1D}" presName="rootText" presStyleLbl="node1" presStyleIdx="3" presStyleCnt="5" custScaleY="68941" custLinFactNeighborX="685"/>
      <dgm:spPr/>
      <dgm:t>
        <a:bodyPr/>
        <a:lstStyle/>
        <a:p>
          <a:endParaRPr lang="ru-RU"/>
        </a:p>
      </dgm:t>
    </dgm:pt>
    <dgm:pt modelId="{D2D7F23F-D0B5-4BCD-B43A-1E5F8280C052}" type="pres">
      <dgm:prSet presAssocID="{F263B224-B363-4470-92F2-18EF27646B1D}" presName="rootConnector" presStyleLbl="node1" presStyleIdx="3" presStyleCnt="5"/>
      <dgm:spPr/>
      <dgm:t>
        <a:bodyPr/>
        <a:lstStyle/>
        <a:p>
          <a:endParaRPr lang="ru-RU"/>
        </a:p>
      </dgm:t>
    </dgm:pt>
    <dgm:pt modelId="{7B0DE4CF-6586-4085-97AF-FF556B6B3FC7}" type="pres">
      <dgm:prSet presAssocID="{F263B224-B363-4470-92F2-18EF27646B1D}" presName="childShape" presStyleCnt="0"/>
      <dgm:spPr/>
    </dgm:pt>
    <dgm:pt modelId="{0FD79148-748E-4A2E-AA20-26B20824CAB6}" type="pres">
      <dgm:prSet presAssocID="{4B675080-907F-4458-9D3C-84B884E8FD7F}" presName="Name13" presStyleLbl="parChTrans1D2" presStyleIdx="9" presStyleCnt="12"/>
      <dgm:spPr/>
      <dgm:t>
        <a:bodyPr/>
        <a:lstStyle/>
        <a:p>
          <a:endParaRPr lang="ru-RU"/>
        </a:p>
      </dgm:t>
    </dgm:pt>
    <dgm:pt modelId="{7AC864D9-263D-4131-8CA8-CD163EEC3492}" type="pres">
      <dgm:prSet presAssocID="{82C53CA0-6B10-4AAA-8CA3-1422D7CED364}" presName="childText" presStyleLbl="bgAcc1" presStyleIdx="9" presStyleCnt="12" custScaleY="187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ACBE5-13B6-4E4A-A65C-40F9F6C64B02}" type="pres">
      <dgm:prSet presAssocID="{D5E4C054-CD79-4C79-955F-B0BC233113E2}" presName="root" presStyleCnt="0"/>
      <dgm:spPr/>
    </dgm:pt>
    <dgm:pt modelId="{07297FD4-408F-4DB3-A8CE-7DA87C0879C2}" type="pres">
      <dgm:prSet presAssocID="{D5E4C054-CD79-4C79-955F-B0BC233113E2}" presName="rootComposite" presStyleCnt="0"/>
      <dgm:spPr/>
    </dgm:pt>
    <dgm:pt modelId="{26F2A7B3-D82A-49CC-831D-EB06472F464E}" type="pres">
      <dgm:prSet presAssocID="{D5E4C054-CD79-4C79-955F-B0BC233113E2}" presName="rootText" presStyleLbl="node1" presStyleIdx="4" presStyleCnt="5" custScaleY="68941"/>
      <dgm:spPr/>
      <dgm:t>
        <a:bodyPr/>
        <a:lstStyle/>
        <a:p>
          <a:endParaRPr lang="ru-RU"/>
        </a:p>
      </dgm:t>
    </dgm:pt>
    <dgm:pt modelId="{95C57300-7531-43ED-B7F4-3E4A7481E4FD}" type="pres">
      <dgm:prSet presAssocID="{D5E4C054-CD79-4C79-955F-B0BC233113E2}" presName="rootConnector" presStyleLbl="node1" presStyleIdx="4" presStyleCnt="5"/>
      <dgm:spPr/>
      <dgm:t>
        <a:bodyPr/>
        <a:lstStyle/>
        <a:p>
          <a:endParaRPr lang="ru-RU"/>
        </a:p>
      </dgm:t>
    </dgm:pt>
    <dgm:pt modelId="{E2D22266-B97F-4656-91BD-F76B196A2EC3}" type="pres">
      <dgm:prSet presAssocID="{D5E4C054-CD79-4C79-955F-B0BC233113E2}" presName="childShape" presStyleCnt="0"/>
      <dgm:spPr/>
    </dgm:pt>
    <dgm:pt modelId="{7E6D1090-9540-490E-BAA8-DCEAA1F83A67}" type="pres">
      <dgm:prSet presAssocID="{E1211829-112A-4136-9654-63572A2B940C}" presName="Name13" presStyleLbl="parChTrans1D2" presStyleIdx="10" presStyleCnt="12"/>
      <dgm:spPr/>
      <dgm:t>
        <a:bodyPr/>
        <a:lstStyle/>
        <a:p>
          <a:endParaRPr lang="ru-RU"/>
        </a:p>
      </dgm:t>
    </dgm:pt>
    <dgm:pt modelId="{9E198D74-60EE-44EB-B574-1A8A3FE1B66A}" type="pres">
      <dgm:prSet presAssocID="{8A403FEE-BF88-41F6-9CED-C229F8EA33D9}" presName="childText" presStyleLbl="bgAcc1" presStyleIdx="10" presStyleCnt="12" custScaleY="136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E4A9B-16ED-4999-8A88-72980A1298A7}" type="pres">
      <dgm:prSet presAssocID="{B1AFF636-A87E-4FB0-8D8E-BBDFD6CCABF4}" presName="Name13" presStyleLbl="parChTrans1D2" presStyleIdx="11" presStyleCnt="12"/>
      <dgm:spPr/>
      <dgm:t>
        <a:bodyPr/>
        <a:lstStyle/>
        <a:p>
          <a:endParaRPr lang="ru-RU"/>
        </a:p>
      </dgm:t>
    </dgm:pt>
    <dgm:pt modelId="{2B321173-BE9A-4A24-A6AC-419458C0AEEB}" type="pres">
      <dgm:prSet presAssocID="{602FA8C8-6CCC-4EB5-87F6-0556AFF8DA46}" presName="childText" presStyleLbl="bgAcc1" presStyleIdx="11" presStyleCnt="12" custScaleY="141227" custLinFactNeighborX="367" custLinFactNeighborY="31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BB3584-4716-4662-B28F-CE9C9258E314}" srcId="{0962CF8C-7FE7-46D7-9B0B-D9DEB90DC642}" destId="{44067015-061E-4C4E-9C02-D4C933DB895C}" srcOrd="1" destOrd="0" parTransId="{06D00F9F-35EF-4C2B-8C09-372806E7BE9E}" sibTransId="{40310B1E-0EBA-47B4-8CB2-789D1180BFB6}"/>
    <dgm:cxn modelId="{CFCE36CE-9634-4968-9731-BA5576514D78}" type="presOf" srcId="{C2136C99-6FDC-42CB-8C9B-51F734466BA1}" destId="{EDF7B5D3-B0FD-4ECA-B610-5454D4D4F478}" srcOrd="0" destOrd="0" presId="urn:microsoft.com/office/officeart/2005/8/layout/hierarchy3"/>
    <dgm:cxn modelId="{7D471BF2-C0A0-4EFD-82DB-5A6A0FBD5B25}" type="presOf" srcId="{82C53CA0-6B10-4AAA-8CA3-1422D7CED364}" destId="{7AC864D9-263D-4131-8CA8-CD163EEC3492}" srcOrd="0" destOrd="0" presId="urn:microsoft.com/office/officeart/2005/8/layout/hierarchy3"/>
    <dgm:cxn modelId="{F5892841-5F38-4AAA-B43D-37CEA6A06523}" type="presOf" srcId="{8A403FEE-BF88-41F6-9CED-C229F8EA33D9}" destId="{9E198D74-60EE-44EB-B574-1A8A3FE1B66A}" srcOrd="0" destOrd="0" presId="urn:microsoft.com/office/officeart/2005/8/layout/hierarchy3"/>
    <dgm:cxn modelId="{5F6A41B6-0C7E-49B7-8D0D-04902B7E0160}" type="presOf" srcId="{F263B224-B363-4470-92F2-18EF27646B1D}" destId="{D2D7F23F-D0B5-4BCD-B43A-1E5F8280C052}" srcOrd="1" destOrd="0" presId="urn:microsoft.com/office/officeart/2005/8/layout/hierarchy3"/>
    <dgm:cxn modelId="{24DDB51C-008C-4B9A-B4E7-3BB7E7759787}" type="presOf" srcId="{0962CF8C-7FE7-46D7-9B0B-D9DEB90DC642}" destId="{95D42EEA-1E67-4DEE-951F-265ECF512C14}" srcOrd="0" destOrd="0" presId="urn:microsoft.com/office/officeart/2005/8/layout/hierarchy3"/>
    <dgm:cxn modelId="{53BA2431-8461-45C7-A7FF-5EE564B7E09B}" srcId="{53789F01-A560-42FA-BE63-2DF46DA25F0A}" destId="{0962CF8C-7FE7-46D7-9B0B-D9DEB90DC642}" srcOrd="2" destOrd="0" parTransId="{E3E25477-CB6D-494F-AFC4-837A9C2030EE}" sibTransId="{4DF4C686-AF51-47EE-AADC-9621847AE2A5}"/>
    <dgm:cxn modelId="{7393D423-01A4-4670-9B37-62C90B72078D}" srcId="{F263B224-B363-4470-92F2-18EF27646B1D}" destId="{82C53CA0-6B10-4AAA-8CA3-1422D7CED364}" srcOrd="0" destOrd="0" parTransId="{4B675080-907F-4458-9D3C-84B884E8FD7F}" sibTransId="{549B4DB5-95B2-40C8-B0FC-54582A6CB121}"/>
    <dgm:cxn modelId="{F551115E-BDA1-40E6-8B12-36367EAB3190}" srcId="{D5E4C054-CD79-4C79-955F-B0BC233113E2}" destId="{8A403FEE-BF88-41F6-9CED-C229F8EA33D9}" srcOrd="0" destOrd="0" parTransId="{E1211829-112A-4136-9654-63572A2B940C}" sibTransId="{489B350D-E25A-49AF-8F74-9590FCA9AEAD}"/>
    <dgm:cxn modelId="{A5BFAEEC-C864-4998-B23C-5B56D5128C2F}" srcId="{0962CF8C-7FE7-46D7-9B0B-D9DEB90DC642}" destId="{BEAA3A4D-53A0-4B17-9870-90CD1D7FB79D}" srcOrd="0" destOrd="0" parTransId="{2EB4C403-66D0-47E7-A393-1CBE1461B6CB}" sibTransId="{BD2907C2-4B48-4A23-B4FC-B2EEA0ECF310}"/>
    <dgm:cxn modelId="{1170A7E1-85F8-4F7C-BA73-7347DFAC3F42}" type="presOf" srcId="{5178AABE-2760-48DA-B6DF-916B2D2B52EB}" destId="{E2201E8D-F2FE-4CB6-81A5-858156EB5553}" srcOrd="0" destOrd="0" presId="urn:microsoft.com/office/officeart/2005/8/layout/hierarchy3"/>
    <dgm:cxn modelId="{63099983-6CF2-4845-9201-6B6ED4622800}" type="presOf" srcId="{FFAB5601-757C-482B-8BC6-F949CF2041A2}" destId="{6C623089-7185-421F-9E2E-C7D101E3FF9D}" srcOrd="0" destOrd="0" presId="urn:microsoft.com/office/officeart/2005/8/layout/hierarchy3"/>
    <dgm:cxn modelId="{DE68B38C-1608-44ED-BAC7-1489992AD06E}" type="presOf" srcId="{9D56B1A8-3993-4010-92CE-14FB0B549845}" destId="{B0A4DE85-2E03-4DF9-AB5A-0343906DFFF8}" srcOrd="0" destOrd="0" presId="urn:microsoft.com/office/officeart/2005/8/layout/hierarchy3"/>
    <dgm:cxn modelId="{A877C38A-E399-47BD-8520-69141DE6CB68}" srcId="{60BD7378-D7F3-45D2-B3A7-F0B0C31BBC07}" destId="{5178AABE-2760-48DA-B6DF-916B2D2B52EB}" srcOrd="0" destOrd="0" parTransId="{4B7016DB-3F7E-4EC4-A52C-23F2EF24EFB0}" sibTransId="{D2592B62-C564-476A-A3C9-4FAE69F8863B}"/>
    <dgm:cxn modelId="{0DDCB87F-98C5-41E9-BFE2-49ED002544B4}" type="presOf" srcId="{53789F01-A560-42FA-BE63-2DF46DA25F0A}" destId="{480317A9-BCE3-4A57-AD53-D63C2260988C}" srcOrd="0" destOrd="0" presId="urn:microsoft.com/office/officeart/2005/8/layout/hierarchy3"/>
    <dgm:cxn modelId="{D1E79DD0-9219-4A4B-B034-C29773068E46}" type="presOf" srcId="{4B7016DB-3F7E-4EC4-A52C-23F2EF24EFB0}" destId="{94A60A69-8AA8-4B5C-8585-13C738C705E4}" srcOrd="0" destOrd="0" presId="urn:microsoft.com/office/officeart/2005/8/layout/hierarchy3"/>
    <dgm:cxn modelId="{B4C6EAA3-4119-46BA-B3CE-33503F00E997}" type="presOf" srcId="{708F8714-80DD-4381-8A0D-92D4325044FE}" destId="{54D8C91F-752B-4F80-9880-891709CDC324}" srcOrd="0" destOrd="0" presId="urn:microsoft.com/office/officeart/2005/8/layout/hierarchy3"/>
    <dgm:cxn modelId="{4279DDF0-A272-4C9E-A2DC-C31967D14021}" type="presOf" srcId="{21780765-BDBA-4BDE-871B-6EAE388AC911}" destId="{2424B5B0-52FC-42E8-BD28-76D44A74C842}" srcOrd="0" destOrd="0" presId="urn:microsoft.com/office/officeart/2005/8/layout/hierarchy3"/>
    <dgm:cxn modelId="{F58AB92C-E73D-46BC-8C61-C256144FD7C7}" type="presOf" srcId="{F9D0D258-C228-48B3-B3A4-BABE145176B7}" destId="{5CD0AFE4-136C-450A-B8D6-919DBFF459BE}" srcOrd="0" destOrd="0" presId="urn:microsoft.com/office/officeart/2005/8/layout/hierarchy3"/>
    <dgm:cxn modelId="{8D673D47-78F7-4749-89D3-A91FAE6D4D8B}" srcId="{53789F01-A560-42FA-BE63-2DF46DA25F0A}" destId="{60BD7378-D7F3-45D2-B3A7-F0B0C31BBC07}" srcOrd="0" destOrd="0" parTransId="{E7FBB238-0F3B-4049-8FF9-6B4FA5350384}" sibTransId="{4EFF8D6F-6B34-4199-BC87-132716206BA8}"/>
    <dgm:cxn modelId="{B68CBA23-A0F9-4E59-AA6B-9310BCDFA3CA}" type="presOf" srcId="{AC8EC2F8-A403-4442-BAB7-7EE5DE2EBDAB}" destId="{05F98210-E240-4E98-B5E2-53F1EC2716E7}" srcOrd="1" destOrd="0" presId="urn:microsoft.com/office/officeart/2005/8/layout/hierarchy3"/>
    <dgm:cxn modelId="{9B7BE4D7-04DB-4A9C-AFEB-C31BF671E18E}" type="presOf" srcId="{60BD7378-D7F3-45D2-B3A7-F0B0C31BBC07}" destId="{6F311077-7CF4-4BC1-A7D3-92D812826BAC}" srcOrd="0" destOrd="0" presId="urn:microsoft.com/office/officeart/2005/8/layout/hierarchy3"/>
    <dgm:cxn modelId="{53531C81-D417-4792-A800-29A980FCB19D}" srcId="{60BD7378-D7F3-45D2-B3A7-F0B0C31BBC07}" destId="{302F7AC7-22AC-496E-9215-3893C3F8E043}" srcOrd="1" destOrd="0" parTransId="{9D56B1A8-3993-4010-92CE-14FB0B549845}" sibTransId="{58E9F0BE-61C5-4DAC-AEB5-7709032ADCD1}"/>
    <dgm:cxn modelId="{58328928-CEA3-4ADE-A4E6-911DD64D7883}" type="presOf" srcId="{D5E4C054-CD79-4C79-955F-B0BC233113E2}" destId="{95C57300-7531-43ED-B7F4-3E4A7481E4FD}" srcOrd="1" destOrd="0" presId="urn:microsoft.com/office/officeart/2005/8/layout/hierarchy3"/>
    <dgm:cxn modelId="{C7200B0A-AFAC-496A-BC4E-A4AA9EA8CC43}" srcId="{60BD7378-D7F3-45D2-B3A7-F0B0C31BBC07}" destId="{FFAB5601-757C-482B-8BC6-F949CF2041A2}" srcOrd="2" destOrd="0" parTransId="{4CD020DA-3C59-4392-8E82-0A12D4E200E7}" sibTransId="{1A49E374-36F0-4A5A-B85D-BE5DE49AFF4E}"/>
    <dgm:cxn modelId="{6148F65B-5085-4B58-B36B-2BAB46D23E1C}" type="presOf" srcId="{2EB4C403-66D0-47E7-A393-1CBE1461B6CB}" destId="{469B8A6E-3FBB-4177-BC9E-9E66D7349DC9}" srcOrd="0" destOrd="0" presId="urn:microsoft.com/office/officeart/2005/8/layout/hierarchy3"/>
    <dgm:cxn modelId="{68BB82F0-4D37-4ADC-8286-100751A092D3}" type="presOf" srcId="{06D00F9F-35EF-4C2B-8C09-372806E7BE9E}" destId="{CF678D51-DC5F-4D92-B6FF-70D0235924D8}" srcOrd="0" destOrd="0" presId="urn:microsoft.com/office/officeart/2005/8/layout/hierarchy3"/>
    <dgm:cxn modelId="{5C4B1529-DB35-4851-A3BB-A3244D28970B}" type="presOf" srcId="{BEAA3A4D-53A0-4B17-9870-90CD1D7FB79D}" destId="{263993EE-13E4-4239-8CDC-C938F779F08B}" srcOrd="0" destOrd="0" presId="urn:microsoft.com/office/officeart/2005/8/layout/hierarchy3"/>
    <dgm:cxn modelId="{55AF568C-529D-4B39-8569-EE3F0D2CD3B1}" type="presOf" srcId="{821A9B2D-6BE1-478A-90CC-DD50A63D9BC3}" destId="{E3CECC6E-93F7-4742-AB0E-8BF9064B99CE}" srcOrd="0" destOrd="0" presId="urn:microsoft.com/office/officeart/2005/8/layout/hierarchy3"/>
    <dgm:cxn modelId="{89521C40-9833-4A94-B7F0-F9E995135354}" type="presOf" srcId="{60BD7378-D7F3-45D2-B3A7-F0B0C31BBC07}" destId="{F3C723A0-457D-4CD2-B4B0-6AFA785CE16D}" srcOrd="1" destOrd="0" presId="urn:microsoft.com/office/officeart/2005/8/layout/hierarchy3"/>
    <dgm:cxn modelId="{A40ED23C-42DE-4C43-B9C0-6A35B5118963}" type="presOf" srcId="{302F7AC7-22AC-496E-9215-3893C3F8E043}" destId="{E24902CB-ACBA-4B2A-9C97-F6D5947CAE31}" srcOrd="0" destOrd="0" presId="urn:microsoft.com/office/officeart/2005/8/layout/hierarchy3"/>
    <dgm:cxn modelId="{9C3BB444-0B93-48EF-AE3D-F1658D50E0A2}" type="presOf" srcId="{7C080CFA-00F7-4B2B-9D58-194A046DE521}" destId="{6263DBD5-FBB0-4F1B-B92F-CEC4E9C26F5A}" srcOrd="0" destOrd="0" presId="urn:microsoft.com/office/officeart/2005/8/layout/hierarchy3"/>
    <dgm:cxn modelId="{B456AD69-7852-4B19-8440-9AA01D07A48E}" type="presOf" srcId="{4CD020DA-3C59-4392-8E82-0A12D4E200E7}" destId="{F1C9CEAF-C98B-46C4-8885-4ABD9B8D0D80}" srcOrd="0" destOrd="0" presId="urn:microsoft.com/office/officeart/2005/8/layout/hierarchy3"/>
    <dgm:cxn modelId="{821D32A9-825E-42EA-8224-D323097A0EDB}" srcId="{AC8EC2F8-A403-4442-BAB7-7EE5DE2EBDAB}" destId="{821A9B2D-6BE1-478A-90CC-DD50A63D9BC3}" srcOrd="1" destOrd="0" parTransId="{B03D61E3-738C-4E03-A700-02EEFDA79603}" sibTransId="{CF37DFAB-3E3E-43C4-86E3-C86CD5FCA914}"/>
    <dgm:cxn modelId="{467EBBD2-FA1D-4CFC-AE78-ABC70011CDF0}" srcId="{AC8EC2F8-A403-4442-BAB7-7EE5DE2EBDAB}" destId="{C2136C99-6FDC-42CB-8C9B-51F734466BA1}" srcOrd="2" destOrd="0" parTransId="{7C080CFA-00F7-4B2B-9D58-194A046DE521}" sibTransId="{663982C2-1E9C-4ED9-90BB-B296FF1AD8ED}"/>
    <dgm:cxn modelId="{6DBA81CB-8D6D-455E-96A4-094174AB678C}" type="presOf" srcId="{E1211829-112A-4136-9654-63572A2B940C}" destId="{7E6D1090-9540-490E-BAA8-DCEAA1F83A67}" srcOrd="0" destOrd="0" presId="urn:microsoft.com/office/officeart/2005/8/layout/hierarchy3"/>
    <dgm:cxn modelId="{8EB881C9-656D-4B6F-B985-EF0F8A9841A1}" type="presOf" srcId="{4B675080-907F-4458-9D3C-84B884E8FD7F}" destId="{0FD79148-748E-4A2E-AA20-26B20824CAB6}" srcOrd="0" destOrd="0" presId="urn:microsoft.com/office/officeart/2005/8/layout/hierarchy3"/>
    <dgm:cxn modelId="{D5106863-7AF3-4FFF-8F75-662664CD92A9}" type="presOf" srcId="{AC8EC2F8-A403-4442-BAB7-7EE5DE2EBDAB}" destId="{C3CD9C6B-87B3-484F-BB3C-1CB7AA9C2833}" srcOrd="0" destOrd="0" presId="urn:microsoft.com/office/officeart/2005/8/layout/hierarchy3"/>
    <dgm:cxn modelId="{766BE6CC-525D-4742-8F94-8048EA03BCD8}" srcId="{53789F01-A560-42FA-BE63-2DF46DA25F0A}" destId="{AC8EC2F8-A403-4442-BAB7-7EE5DE2EBDAB}" srcOrd="1" destOrd="0" parTransId="{92D6C6AE-C29F-45B7-8269-F1E11033F683}" sibTransId="{6E08F73B-C88F-4AFB-AC30-E9213B8250AA}"/>
    <dgm:cxn modelId="{3F93F9CB-6F94-4318-B7E4-2C6800FF3543}" type="presOf" srcId="{44067015-061E-4C4E-9C02-D4C933DB895C}" destId="{F0B915B5-9E3F-4ED2-9811-88940C31EE5A}" srcOrd="0" destOrd="0" presId="urn:microsoft.com/office/officeart/2005/8/layout/hierarchy3"/>
    <dgm:cxn modelId="{F598AEF4-4555-46A0-9831-50ABB358D05F}" type="presOf" srcId="{F263B224-B363-4470-92F2-18EF27646B1D}" destId="{67B80954-5A36-4D39-BD56-E45E993C7EB7}" srcOrd="0" destOrd="0" presId="urn:microsoft.com/office/officeart/2005/8/layout/hierarchy3"/>
    <dgm:cxn modelId="{24AACDBB-DFA2-4BD4-ADE1-3E80AFA43DA4}" srcId="{53789F01-A560-42FA-BE63-2DF46DA25F0A}" destId="{F263B224-B363-4470-92F2-18EF27646B1D}" srcOrd="3" destOrd="0" parTransId="{BE8E1A94-C5F1-40B5-A724-5B4332C312BE}" sibTransId="{9A668F64-D713-4F78-834C-B6A4D82BB756}"/>
    <dgm:cxn modelId="{B7F08A75-D710-42C6-B9E4-CEFB18B942ED}" srcId="{53789F01-A560-42FA-BE63-2DF46DA25F0A}" destId="{D5E4C054-CD79-4C79-955F-B0BC233113E2}" srcOrd="4" destOrd="0" parTransId="{C1BFEEFC-2FD7-4A71-9D50-6BD81B6DE4CB}" sibTransId="{E2FB4DBA-8248-44CE-A456-A4B7133E39A3}"/>
    <dgm:cxn modelId="{F32F19DA-2F06-4ED2-AD38-B3ADF987E4B8}" srcId="{AC8EC2F8-A403-4442-BAB7-7EE5DE2EBDAB}" destId="{92A8442A-C71D-4570-A399-614D9DF3FC1A}" srcOrd="0" destOrd="0" parTransId="{21780765-BDBA-4BDE-871B-6EAE388AC911}" sibTransId="{459A8A8A-0193-40A8-A873-4A0F4EB50427}"/>
    <dgm:cxn modelId="{6004C69E-F238-4D26-86CF-AF266D9842DD}" type="presOf" srcId="{0962CF8C-7FE7-46D7-9B0B-D9DEB90DC642}" destId="{635D51E5-DEFE-4164-92B5-59374D3B148F}" srcOrd="1" destOrd="0" presId="urn:microsoft.com/office/officeart/2005/8/layout/hierarchy3"/>
    <dgm:cxn modelId="{AC0EAF42-3486-4F9C-87B6-704623B8A19F}" type="presOf" srcId="{B1AFF636-A87E-4FB0-8D8E-BBDFD6CCABF4}" destId="{914E4A9B-16ED-4999-8A88-72980A1298A7}" srcOrd="0" destOrd="0" presId="urn:microsoft.com/office/officeart/2005/8/layout/hierarchy3"/>
    <dgm:cxn modelId="{218A1194-C1BC-4501-B617-83B81CE7E107}" type="presOf" srcId="{B03D61E3-738C-4E03-A700-02EEFDA79603}" destId="{35177709-3075-4D5A-8083-20AC090245BB}" srcOrd="0" destOrd="0" presId="urn:microsoft.com/office/officeart/2005/8/layout/hierarchy3"/>
    <dgm:cxn modelId="{DD2DC80B-777D-48A8-B745-525B1233617F}" type="presOf" srcId="{92A8442A-C71D-4570-A399-614D9DF3FC1A}" destId="{81EA7957-254D-4571-843E-13CED2D99D29}" srcOrd="0" destOrd="0" presId="urn:microsoft.com/office/officeart/2005/8/layout/hierarchy3"/>
    <dgm:cxn modelId="{85440831-2C17-475B-9E0A-923854F67E5B}" type="presOf" srcId="{602FA8C8-6CCC-4EB5-87F6-0556AFF8DA46}" destId="{2B321173-BE9A-4A24-A6AC-419458C0AEEB}" srcOrd="0" destOrd="0" presId="urn:microsoft.com/office/officeart/2005/8/layout/hierarchy3"/>
    <dgm:cxn modelId="{E0460338-7133-43C4-88F3-F09D55FC0BCF}" srcId="{D5E4C054-CD79-4C79-955F-B0BC233113E2}" destId="{602FA8C8-6CCC-4EB5-87F6-0556AFF8DA46}" srcOrd="1" destOrd="0" parTransId="{B1AFF636-A87E-4FB0-8D8E-BBDFD6CCABF4}" sibTransId="{D40F115C-3CA7-49EB-B2C0-1043C66C459F}"/>
    <dgm:cxn modelId="{EF2FEA95-DA2B-4483-BDEA-E88A6200D004}" srcId="{0962CF8C-7FE7-46D7-9B0B-D9DEB90DC642}" destId="{F9D0D258-C228-48B3-B3A4-BABE145176B7}" srcOrd="2" destOrd="0" parTransId="{708F8714-80DD-4381-8A0D-92D4325044FE}" sibTransId="{DE511ACF-2B5F-4FAC-A88B-5FDEA9FD37DB}"/>
    <dgm:cxn modelId="{B3DE2AC9-B4A7-4EB1-9EF8-A41FDB7A3F38}" type="presOf" srcId="{D5E4C054-CD79-4C79-955F-B0BC233113E2}" destId="{26F2A7B3-D82A-49CC-831D-EB06472F464E}" srcOrd="0" destOrd="0" presId="urn:microsoft.com/office/officeart/2005/8/layout/hierarchy3"/>
    <dgm:cxn modelId="{BDF11D9B-05EC-4C99-9DF1-4CB4B9319A81}" type="presParOf" srcId="{480317A9-BCE3-4A57-AD53-D63C2260988C}" destId="{C0184CFC-E882-4FFC-A203-E9A18895A3BC}" srcOrd="0" destOrd="0" presId="urn:microsoft.com/office/officeart/2005/8/layout/hierarchy3"/>
    <dgm:cxn modelId="{C878F7CD-94BF-4645-B3D1-6B7E9BD1663F}" type="presParOf" srcId="{C0184CFC-E882-4FFC-A203-E9A18895A3BC}" destId="{41BB8B0C-B3EA-41ED-98CA-028BF156BEA7}" srcOrd="0" destOrd="0" presId="urn:microsoft.com/office/officeart/2005/8/layout/hierarchy3"/>
    <dgm:cxn modelId="{04BB270F-E42D-4D5B-B573-A7A711D2DB45}" type="presParOf" srcId="{41BB8B0C-B3EA-41ED-98CA-028BF156BEA7}" destId="{6F311077-7CF4-4BC1-A7D3-92D812826BAC}" srcOrd="0" destOrd="0" presId="urn:microsoft.com/office/officeart/2005/8/layout/hierarchy3"/>
    <dgm:cxn modelId="{3B7ADCBB-70A5-4736-82BA-B2FD920C26D5}" type="presParOf" srcId="{41BB8B0C-B3EA-41ED-98CA-028BF156BEA7}" destId="{F3C723A0-457D-4CD2-B4B0-6AFA785CE16D}" srcOrd="1" destOrd="0" presId="urn:microsoft.com/office/officeart/2005/8/layout/hierarchy3"/>
    <dgm:cxn modelId="{05CB2C01-3A71-44DF-BDD7-141622524056}" type="presParOf" srcId="{C0184CFC-E882-4FFC-A203-E9A18895A3BC}" destId="{711B763F-75A2-4A65-8058-85F3A153D6BB}" srcOrd="1" destOrd="0" presId="urn:microsoft.com/office/officeart/2005/8/layout/hierarchy3"/>
    <dgm:cxn modelId="{03DBF168-9D5C-481F-BA90-6DDEC5B34557}" type="presParOf" srcId="{711B763F-75A2-4A65-8058-85F3A153D6BB}" destId="{94A60A69-8AA8-4B5C-8585-13C738C705E4}" srcOrd="0" destOrd="0" presId="urn:microsoft.com/office/officeart/2005/8/layout/hierarchy3"/>
    <dgm:cxn modelId="{15CE3FAE-478E-48D7-9BCD-5D4EB60BEF2D}" type="presParOf" srcId="{711B763F-75A2-4A65-8058-85F3A153D6BB}" destId="{E2201E8D-F2FE-4CB6-81A5-858156EB5553}" srcOrd="1" destOrd="0" presId="urn:microsoft.com/office/officeart/2005/8/layout/hierarchy3"/>
    <dgm:cxn modelId="{BF51B85C-DF19-4E93-BC63-FB3DC8A2C39E}" type="presParOf" srcId="{711B763F-75A2-4A65-8058-85F3A153D6BB}" destId="{B0A4DE85-2E03-4DF9-AB5A-0343906DFFF8}" srcOrd="2" destOrd="0" presId="urn:microsoft.com/office/officeart/2005/8/layout/hierarchy3"/>
    <dgm:cxn modelId="{6B5C6E5E-0AA3-403B-92DB-F24CE89BE7DA}" type="presParOf" srcId="{711B763F-75A2-4A65-8058-85F3A153D6BB}" destId="{E24902CB-ACBA-4B2A-9C97-F6D5947CAE31}" srcOrd="3" destOrd="0" presId="urn:microsoft.com/office/officeart/2005/8/layout/hierarchy3"/>
    <dgm:cxn modelId="{7200F09A-008F-4D8A-851F-80E5D2257E4A}" type="presParOf" srcId="{711B763F-75A2-4A65-8058-85F3A153D6BB}" destId="{F1C9CEAF-C98B-46C4-8885-4ABD9B8D0D80}" srcOrd="4" destOrd="0" presId="urn:microsoft.com/office/officeart/2005/8/layout/hierarchy3"/>
    <dgm:cxn modelId="{383E4E38-4885-4E49-8777-7480F6A281C5}" type="presParOf" srcId="{711B763F-75A2-4A65-8058-85F3A153D6BB}" destId="{6C623089-7185-421F-9E2E-C7D101E3FF9D}" srcOrd="5" destOrd="0" presId="urn:microsoft.com/office/officeart/2005/8/layout/hierarchy3"/>
    <dgm:cxn modelId="{BE9296BA-9D1A-45BC-A7BA-83C789714321}" type="presParOf" srcId="{480317A9-BCE3-4A57-AD53-D63C2260988C}" destId="{2746A812-2BB5-40C9-980A-6FBEDFB012AA}" srcOrd="1" destOrd="0" presId="urn:microsoft.com/office/officeart/2005/8/layout/hierarchy3"/>
    <dgm:cxn modelId="{87F65CC0-C8BC-4A27-BF56-792462A2CC06}" type="presParOf" srcId="{2746A812-2BB5-40C9-980A-6FBEDFB012AA}" destId="{859648A1-F019-4A4A-B906-BF20EAF34369}" srcOrd="0" destOrd="0" presId="urn:microsoft.com/office/officeart/2005/8/layout/hierarchy3"/>
    <dgm:cxn modelId="{BBDC6AF6-3756-44B5-82A8-BB9D48CE49A5}" type="presParOf" srcId="{859648A1-F019-4A4A-B906-BF20EAF34369}" destId="{C3CD9C6B-87B3-484F-BB3C-1CB7AA9C2833}" srcOrd="0" destOrd="0" presId="urn:microsoft.com/office/officeart/2005/8/layout/hierarchy3"/>
    <dgm:cxn modelId="{9298DAE6-B12D-4D29-8041-AA41F62B6890}" type="presParOf" srcId="{859648A1-F019-4A4A-B906-BF20EAF34369}" destId="{05F98210-E240-4E98-B5E2-53F1EC2716E7}" srcOrd="1" destOrd="0" presId="urn:microsoft.com/office/officeart/2005/8/layout/hierarchy3"/>
    <dgm:cxn modelId="{B3548CA4-F47F-4283-8C92-1CBE6FA3B9DB}" type="presParOf" srcId="{2746A812-2BB5-40C9-980A-6FBEDFB012AA}" destId="{4CA265AD-2408-40EF-9908-073123BB6179}" srcOrd="1" destOrd="0" presId="urn:microsoft.com/office/officeart/2005/8/layout/hierarchy3"/>
    <dgm:cxn modelId="{C2EA4B38-0354-45F0-AADD-78B5AB2F03E6}" type="presParOf" srcId="{4CA265AD-2408-40EF-9908-073123BB6179}" destId="{2424B5B0-52FC-42E8-BD28-76D44A74C842}" srcOrd="0" destOrd="0" presId="urn:microsoft.com/office/officeart/2005/8/layout/hierarchy3"/>
    <dgm:cxn modelId="{ECF797CF-9642-4FDF-9A91-4F5523976CC1}" type="presParOf" srcId="{4CA265AD-2408-40EF-9908-073123BB6179}" destId="{81EA7957-254D-4571-843E-13CED2D99D29}" srcOrd="1" destOrd="0" presId="urn:microsoft.com/office/officeart/2005/8/layout/hierarchy3"/>
    <dgm:cxn modelId="{6016A576-313D-492B-804F-8E6FD7BC4599}" type="presParOf" srcId="{4CA265AD-2408-40EF-9908-073123BB6179}" destId="{35177709-3075-4D5A-8083-20AC090245BB}" srcOrd="2" destOrd="0" presId="urn:microsoft.com/office/officeart/2005/8/layout/hierarchy3"/>
    <dgm:cxn modelId="{F14EF002-E37F-4EAD-B1B8-B29E77CC06D8}" type="presParOf" srcId="{4CA265AD-2408-40EF-9908-073123BB6179}" destId="{E3CECC6E-93F7-4742-AB0E-8BF9064B99CE}" srcOrd="3" destOrd="0" presId="urn:microsoft.com/office/officeart/2005/8/layout/hierarchy3"/>
    <dgm:cxn modelId="{B8D81388-E310-40FD-9190-DC7297C8018F}" type="presParOf" srcId="{4CA265AD-2408-40EF-9908-073123BB6179}" destId="{6263DBD5-FBB0-4F1B-B92F-CEC4E9C26F5A}" srcOrd="4" destOrd="0" presId="urn:microsoft.com/office/officeart/2005/8/layout/hierarchy3"/>
    <dgm:cxn modelId="{A599AD57-7BE4-4B77-8EC2-473354DA8714}" type="presParOf" srcId="{4CA265AD-2408-40EF-9908-073123BB6179}" destId="{EDF7B5D3-B0FD-4ECA-B610-5454D4D4F478}" srcOrd="5" destOrd="0" presId="urn:microsoft.com/office/officeart/2005/8/layout/hierarchy3"/>
    <dgm:cxn modelId="{FFDF89C6-E64E-402D-A296-64FE1955A74E}" type="presParOf" srcId="{480317A9-BCE3-4A57-AD53-D63C2260988C}" destId="{A0512427-EE72-4617-AD1D-D35C9072BB68}" srcOrd="2" destOrd="0" presId="urn:microsoft.com/office/officeart/2005/8/layout/hierarchy3"/>
    <dgm:cxn modelId="{CF6F897A-8444-4672-AA23-999B09115001}" type="presParOf" srcId="{A0512427-EE72-4617-AD1D-D35C9072BB68}" destId="{275478AE-6CFA-4FF7-A288-E5CD9CDD8445}" srcOrd="0" destOrd="0" presId="urn:microsoft.com/office/officeart/2005/8/layout/hierarchy3"/>
    <dgm:cxn modelId="{37C4D8D0-6BC7-4F13-ABC1-3AB5668639E8}" type="presParOf" srcId="{275478AE-6CFA-4FF7-A288-E5CD9CDD8445}" destId="{95D42EEA-1E67-4DEE-951F-265ECF512C14}" srcOrd="0" destOrd="0" presId="urn:microsoft.com/office/officeart/2005/8/layout/hierarchy3"/>
    <dgm:cxn modelId="{500DE028-0BEE-4470-BCB8-C84DA577119A}" type="presParOf" srcId="{275478AE-6CFA-4FF7-A288-E5CD9CDD8445}" destId="{635D51E5-DEFE-4164-92B5-59374D3B148F}" srcOrd="1" destOrd="0" presId="urn:microsoft.com/office/officeart/2005/8/layout/hierarchy3"/>
    <dgm:cxn modelId="{4543B91D-6735-42B0-A879-C609415F1FD2}" type="presParOf" srcId="{A0512427-EE72-4617-AD1D-D35C9072BB68}" destId="{E393D5E6-7F6A-42DD-AE73-283DC34F1CF5}" srcOrd="1" destOrd="0" presId="urn:microsoft.com/office/officeart/2005/8/layout/hierarchy3"/>
    <dgm:cxn modelId="{D3BE87FB-594E-4EF8-930B-D269403784E1}" type="presParOf" srcId="{E393D5E6-7F6A-42DD-AE73-283DC34F1CF5}" destId="{469B8A6E-3FBB-4177-BC9E-9E66D7349DC9}" srcOrd="0" destOrd="0" presId="urn:microsoft.com/office/officeart/2005/8/layout/hierarchy3"/>
    <dgm:cxn modelId="{CE054C90-CF26-4592-8CCB-A9FD8AF05601}" type="presParOf" srcId="{E393D5E6-7F6A-42DD-AE73-283DC34F1CF5}" destId="{263993EE-13E4-4239-8CDC-C938F779F08B}" srcOrd="1" destOrd="0" presId="urn:microsoft.com/office/officeart/2005/8/layout/hierarchy3"/>
    <dgm:cxn modelId="{0569F96A-003F-4252-BCA0-48032B3156D0}" type="presParOf" srcId="{E393D5E6-7F6A-42DD-AE73-283DC34F1CF5}" destId="{CF678D51-DC5F-4D92-B6FF-70D0235924D8}" srcOrd="2" destOrd="0" presId="urn:microsoft.com/office/officeart/2005/8/layout/hierarchy3"/>
    <dgm:cxn modelId="{5411E715-95B2-4173-8031-6C60A11D1206}" type="presParOf" srcId="{E393D5E6-7F6A-42DD-AE73-283DC34F1CF5}" destId="{F0B915B5-9E3F-4ED2-9811-88940C31EE5A}" srcOrd="3" destOrd="0" presId="urn:microsoft.com/office/officeart/2005/8/layout/hierarchy3"/>
    <dgm:cxn modelId="{922258AF-DFA4-4464-BC4A-9A88796A3CBB}" type="presParOf" srcId="{E393D5E6-7F6A-42DD-AE73-283DC34F1CF5}" destId="{54D8C91F-752B-4F80-9880-891709CDC324}" srcOrd="4" destOrd="0" presId="urn:microsoft.com/office/officeart/2005/8/layout/hierarchy3"/>
    <dgm:cxn modelId="{2F730533-D17B-4E70-8D35-CF464B7EEF28}" type="presParOf" srcId="{E393D5E6-7F6A-42DD-AE73-283DC34F1CF5}" destId="{5CD0AFE4-136C-450A-B8D6-919DBFF459BE}" srcOrd="5" destOrd="0" presId="urn:microsoft.com/office/officeart/2005/8/layout/hierarchy3"/>
    <dgm:cxn modelId="{A36B7A0B-FCE9-4CDF-91BD-CCE3D69E74CC}" type="presParOf" srcId="{480317A9-BCE3-4A57-AD53-D63C2260988C}" destId="{A56AB84D-6A07-4BDF-9C40-EC941000A2FB}" srcOrd="3" destOrd="0" presId="urn:microsoft.com/office/officeart/2005/8/layout/hierarchy3"/>
    <dgm:cxn modelId="{5FAF90EE-269F-4D95-92CD-2377A0B52611}" type="presParOf" srcId="{A56AB84D-6A07-4BDF-9C40-EC941000A2FB}" destId="{B796441B-4D0E-4409-9CEC-5E7800DC8A93}" srcOrd="0" destOrd="0" presId="urn:microsoft.com/office/officeart/2005/8/layout/hierarchy3"/>
    <dgm:cxn modelId="{55A1F791-9BE8-4070-824A-4196CD954C9A}" type="presParOf" srcId="{B796441B-4D0E-4409-9CEC-5E7800DC8A93}" destId="{67B80954-5A36-4D39-BD56-E45E993C7EB7}" srcOrd="0" destOrd="0" presId="urn:microsoft.com/office/officeart/2005/8/layout/hierarchy3"/>
    <dgm:cxn modelId="{44363ACA-031E-4C23-AB9E-BCD7B2A5667A}" type="presParOf" srcId="{B796441B-4D0E-4409-9CEC-5E7800DC8A93}" destId="{D2D7F23F-D0B5-4BCD-B43A-1E5F8280C052}" srcOrd="1" destOrd="0" presId="urn:microsoft.com/office/officeart/2005/8/layout/hierarchy3"/>
    <dgm:cxn modelId="{6940109A-E6FA-48DE-9B3F-C8D598AA32E0}" type="presParOf" srcId="{A56AB84D-6A07-4BDF-9C40-EC941000A2FB}" destId="{7B0DE4CF-6586-4085-97AF-FF556B6B3FC7}" srcOrd="1" destOrd="0" presId="urn:microsoft.com/office/officeart/2005/8/layout/hierarchy3"/>
    <dgm:cxn modelId="{857D38BA-1C06-43FC-B18A-F700AB0924CD}" type="presParOf" srcId="{7B0DE4CF-6586-4085-97AF-FF556B6B3FC7}" destId="{0FD79148-748E-4A2E-AA20-26B20824CAB6}" srcOrd="0" destOrd="0" presId="urn:microsoft.com/office/officeart/2005/8/layout/hierarchy3"/>
    <dgm:cxn modelId="{DD2BA858-1915-44EC-B0C1-2B433CC5E276}" type="presParOf" srcId="{7B0DE4CF-6586-4085-97AF-FF556B6B3FC7}" destId="{7AC864D9-263D-4131-8CA8-CD163EEC3492}" srcOrd="1" destOrd="0" presId="urn:microsoft.com/office/officeart/2005/8/layout/hierarchy3"/>
    <dgm:cxn modelId="{C40EC33E-6194-43F7-8B65-36FC3A0D2604}" type="presParOf" srcId="{480317A9-BCE3-4A57-AD53-D63C2260988C}" destId="{D81ACBE5-13B6-4E4A-A65C-40F9F6C64B02}" srcOrd="4" destOrd="0" presId="urn:microsoft.com/office/officeart/2005/8/layout/hierarchy3"/>
    <dgm:cxn modelId="{3C5814E5-5642-4C5B-8317-E2BBB28483EE}" type="presParOf" srcId="{D81ACBE5-13B6-4E4A-A65C-40F9F6C64B02}" destId="{07297FD4-408F-4DB3-A8CE-7DA87C0879C2}" srcOrd="0" destOrd="0" presId="urn:microsoft.com/office/officeart/2005/8/layout/hierarchy3"/>
    <dgm:cxn modelId="{3CD89EEB-92F8-4ADE-9BA8-D672A817EE74}" type="presParOf" srcId="{07297FD4-408F-4DB3-A8CE-7DA87C0879C2}" destId="{26F2A7B3-D82A-49CC-831D-EB06472F464E}" srcOrd="0" destOrd="0" presId="urn:microsoft.com/office/officeart/2005/8/layout/hierarchy3"/>
    <dgm:cxn modelId="{E523A147-3F7D-4076-9FB1-5F5D29FA0ACA}" type="presParOf" srcId="{07297FD4-408F-4DB3-A8CE-7DA87C0879C2}" destId="{95C57300-7531-43ED-B7F4-3E4A7481E4FD}" srcOrd="1" destOrd="0" presId="urn:microsoft.com/office/officeart/2005/8/layout/hierarchy3"/>
    <dgm:cxn modelId="{4EF016A6-0316-41A6-82AE-72EB9C7D4A67}" type="presParOf" srcId="{D81ACBE5-13B6-4E4A-A65C-40F9F6C64B02}" destId="{E2D22266-B97F-4656-91BD-F76B196A2EC3}" srcOrd="1" destOrd="0" presId="urn:microsoft.com/office/officeart/2005/8/layout/hierarchy3"/>
    <dgm:cxn modelId="{4D10EB2D-40F0-493B-A99D-B56C77D2292B}" type="presParOf" srcId="{E2D22266-B97F-4656-91BD-F76B196A2EC3}" destId="{7E6D1090-9540-490E-BAA8-DCEAA1F83A67}" srcOrd="0" destOrd="0" presId="urn:microsoft.com/office/officeart/2005/8/layout/hierarchy3"/>
    <dgm:cxn modelId="{410B93DC-97B9-47B3-9652-715AF2B33878}" type="presParOf" srcId="{E2D22266-B97F-4656-91BD-F76B196A2EC3}" destId="{9E198D74-60EE-44EB-B574-1A8A3FE1B66A}" srcOrd="1" destOrd="0" presId="urn:microsoft.com/office/officeart/2005/8/layout/hierarchy3"/>
    <dgm:cxn modelId="{0EC39E87-5357-41BD-8505-E946E6061200}" type="presParOf" srcId="{E2D22266-B97F-4656-91BD-F76B196A2EC3}" destId="{914E4A9B-16ED-4999-8A88-72980A1298A7}" srcOrd="2" destOrd="0" presId="urn:microsoft.com/office/officeart/2005/8/layout/hierarchy3"/>
    <dgm:cxn modelId="{8A8688A4-9C1B-4C43-B397-FA8B277C0B89}" type="presParOf" srcId="{E2D22266-B97F-4656-91BD-F76B196A2EC3}" destId="{2B321173-BE9A-4A24-A6AC-419458C0AEE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11077-7CF4-4BC1-A7D3-92D812826BAC}">
      <dsp:nvSpPr>
        <dsp:cNvPr id="0" name=""/>
        <dsp:cNvSpPr/>
      </dsp:nvSpPr>
      <dsp:spPr>
        <a:xfrm>
          <a:off x="72008" y="98299"/>
          <a:ext cx="1122464" cy="746219"/>
        </a:xfrm>
        <a:prstGeom prst="roundRect">
          <a:avLst>
            <a:gd name="adj" fmla="val 10000"/>
          </a:avLst>
        </a:prstGeom>
        <a:solidFill>
          <a:srgbClr val="082C50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u="none" kern="1200" dirty="0" smtClean="0"/>
            <a:t>Эффективность Совета директоров и исполнительного органа</a:t>
          </a:r>
          <a:endParaRPr lang="ru-RU" sz="1000" b="1" kern="1200" dirty="0"/>
        </a:p>
      </dsp:txBody>
      <dsp:txXfrm>
        <a:off x="93864" y="120155"/>
        <a:ext cx="1078752" cy="702507"/>
      </dsp:txXfrm>
    </dsp:sp>
    <dsp:sp modelId="{94A60A69-8AA8-4B5C-8585-13C738C705E4}">
      <dsp:nvSpPr>
        <dsp:cNvPr id="0" name=""/>
        <dsp:cNvSpPr/>
      </dsp:nvSpPr>
      <dsp:spPr>
        <a:xfrm>
          <a:off x="138535" y="844519"/>
          <a:ext cx="91440" cy="6676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7652"/>
              </a:lnTo>
              <a:lnTo>
                <a:pt x="89249" y="6676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01E8D-F2FE-4CB6-81A5-858156EB5553}">
      <dsp:nvSpPr>
        <dsp:cNvPr id="0" name=""/>
        <dsp:cNvSpPr/>
      </dsp:nvSpPr>
      <dsp:spPr>
        <a:xfrm>
          <a:off x="227784" y="1064752"/>
          <a:ext cx="897971" cy="894839"/>
        </a:xfrm>
        <a:prstGeom prst="roundRect">
          <a:avLst>
            <a:gd name="adj" fmla="val 10000"/>
          </a:avLst>
        </a:prstGeom>
        <a:solidFill>
          <a:srgbClr val="082C5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Рассмотреть вопрос о целесообразности принятия АО «КТЖ-ГП» собственной Стратегии развития.</a:t>
          </a:r>
          <a:endParaRPr lang="ru-RU" sz="800" kern="1200" dirty="0">
            <a:solidFill>
              <a:schemeClr val="bg1"/>
            </a:solidFill>
          </a:endParaRPr>
        </a:p>
      </dsp:txBody>
      <dsp:txXfrm>
        <a:off x="253993" y="1090961"/>
        <a:ext cx="845553" cy="842421"/>
      </dsp:txXfrm>
    </dsp:sp>
    <dsp:sp modelId="{B0A4DE85-2E03-4DF9-AB5A-0343906DFFF8}">
      <dsp:nvSpPr>
        <dsp:cNvPr id="0" name=""/>
        <dsp:cNvSpPr/>
      </dsp:nvSpPr>
      <dsp:spPr>
        <a:xfrm>
          <a:off x="138535" y="844519"/>
          <a:ext cx="91440" cy="18307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30758"/>
              </a:lnTo>
              <a:lnTo>
                <a:pt x="89249" y="18307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4902CB-ACBA-4B2A-9C97-F6D5947CAE31}">
      <dsp:nvSpPr>
        <dsp:cNvPr id="0" name=""/>
        <dsp:cNvSpPr/>
      </dsp:nvSpPr>
      <dsp:spPr>
        <a:xfrm>
          <a:off x="227784" y="2247621"/>
          <a:ext cx="897971" cy="855312"/>
        </a:xfrm>
        <a:prstGeom prst="roundRect">
          <a:avLst>
            <a:gd name="adj" fmla="val 10000"/>
          </a:avLst>
        </a:prstGeom>
        <a:solidFill>
          <a:srgbClr val="082C5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Разработать план мероприятий по реализации принципов устойчивого развития.</a:t>
          </a:r>
          <a:endParaRPr lang="ru-RU" sz="800" kern="1200" dirty="0">
            <a:solidFill>
              <a:schemeClr val="bg1"/>
            </a:solidFill>
          </a:endParaRPr>
        </a:p>
      </dsp:txBody>
      <dsp:txXfrm>
        <a:off x="252835" y="2272672"/>
        <a:ext cx="847869" cy="805210"/>
      </dsp:txXfrm>
    </dsp:sp>
    <dsp:sp modelId="{F1C9CEAF-C98B-46C4-8885-4ABD9B8D0D80}">
      <dsp:nvSpPr>
        <dsp:cNvPr id="0" name=""/>
        <dsp:cNvSpPr/>
      </dsp:nvSpPr>
      <dsp:spPr>
        <a:xfrm>
          <a:off x="138535" y="844519"/>
          <a:ext cx="91440" cy="29294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29418"/>
              </a:lnTo>
              <a:lnTo>
                <a:pt x="89249" y="29294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23089-7185-421F-9E2E-C7D101E3FF9D}">
      <dsp:nvSpPr>
        <dsp:cNvPr id="0" name=""/>
        <dsp:cNvSpPr/>
      </dsp:nvSpPr>
      <dsp:spPr>
        <a:xfrm>
          <a:off x="227784" y="3327740"/>
          <a:ext cx="897971" cy="892392"/>
        </a:xfrm>
        <a:prstGeom prst="roundRect">
          <a:avLst>
            <a:gd name="adj" fmla="val 10000"/>
          </a:avLst>
        </a:prstGeom>
        <a:solidFill>
          <a:srgbClr val="082C5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Назначить старшего независимого директора в Совете директоров АО «ҚТЖ-ГП».</a:t>
          </a:r>
          <a:endParaRPr lang="ru-RU" sz="800" kern="1200" dirty="0">
            <a:solidFill>
              <a:schemeClr val="bg1"/>
            </a:solidFill>
          </a:endParaRPr>
        </a:p>
      </dsp:txBody>
      <dsp:txXfrm>
        <a:off x="253921" y="3353877"/>
        <a:ext cx="845697" cy="840118"/>
      </dsp:txXfrm>
    </dsp:sp>
    <dsp:sp modelId="{C3CD9C6B-87B3-484F-BB3C-1CB7AA9C2833}">
      <dsp:nvSpPr>
        <dsp:cNvPr id="0" name=""/>
        <dsp:cNvSpPr/>
      </dsp:nvSpPr>
      <dsp:spPr>
        <a:xfrm>
          <a:off x="1368151" y="109389"/>
          <a:ext cx="1122464" cy="768046"/>
        </a:xfrm>
        <a:prstGeom prst="roundRect">
          <a:avLst>
            <a:gd name="adj" fmla="val 10000"/>
          </a:avLst>
        </a:prstGeom>
        <a:solidFill>
          <a:srgbClr val="082C50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u="none" kern="1200" dirty="0" smtClean="0"/>
            <a:t>Управление рисками, внутренний контроль и аудит</a:t>
          </a:r>
          <a:endParaRPr lang="ru-RU" sz="1000" b="1" kern="1200" dirty="0"/>
        </a:p>
      </dsp:txBody>
      <dsp:txXfrm>
        <a:off x="1390646" y="131884"/>
        <a:ext cx="1077474" cy="723056"/>
      </dsp:txXfrm>
    </dsp:sp>
    <dsp:sp modelId="{2424B5B0-52FC-42E8-BD28-76D44A74C842}">
      <dsp:nvSpPr>
        <dsp:cNvPr id="0" name=""/>
        <dsp:cNvSpPr/>
      </dsp:nvSpPr>
      <dsp:spPr>
        <a:xfrm>
          <a:off x="1480398" y="877435"/>
          <a:ext cx="150466" cy="856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678"/>
              </a:lnTo>
              <a:lnTo>
                <a:pt x="150466" y="8566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A7957-254D-4571-843E-13CED2D99D29}">
      <dsp:nvSpPr>
        <dsp:cNvPr id="0" name=""/>
        <dsp:cNvSpPr/>
      </dsp:nvSpPr>
      <dsp:spPr>
        <a:xfrm>
          <a:off x="1630864" y="1165465"/>
          <a:ext cx="897971" cy="1137297"/>
        </a:xfrm>
        <a:prstGeom prst="roundRect">
          <a:avLst>
            <a:gd name="adj" fmla="val 10000"/>
          </a:avLst>
        </a:prstGeom>
        <a:solidFill>
          <a:srgbClr val="082C5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Актуализация Политики управления рисками АО «ҚТЖ-ГП» и Положения о системе внутреннего контроля АО «КТЖ-ГП».</a:t>
          </a:r>
          <a:endParaRPr lang="ru-RU" sz="800" kern="1200" dirty="0">
            <a:solidFill>
              <a:schemeClr val="bg1"/>
            </a:solidFill>
          </a:endParaRPr>
        </a:p>
      </dsp:txBody>
      <dsp:txXfrm>
        <a:off x="1657165" y="1191766"/>
        <a:ext cx="845369" cy="1084695"/>
      </dsp:txXfrm>
    </dsp:sp>
    <dsp:sp modelId="{35177709-3075-4D5A-8083-20AC090245BB}">
      <dsp:nvSpPr>
        <dsp:cNvPr id="0" name=""/>
        <dsp:cNvSpPr/>
      </dsp:nvSpPr>
      <dsp:spPr>
        <a:xfrm>
          <a:off x="1480398" y="877435"/>
          <a:ext cx="150466" cy="2016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6750"/>
              </a:lnTo>
              <a:lnTo>
                <a:pt x="150466" y="20167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ECC6E-93F7-4742-AB0E-8BF9064B99CE}">
      <dsp:nvSpPr>
        <dsp:cNvPr id="0" name=""/>
        <dsp:cNvSpPr/>
      </dsp:nvSpPr>
      <dsp:spPr>
        <a:xfrm>
          <a:off x="1630864" y="2533619"/>
          <a:ext cx="897971" cy="721132"/>
        </a:xfrm>
        <a:prstGeom prst="roundRect">
          <a:avLst>
            <a:gd name="adj" fmla="val 10000"/>
          </a:avLst>
        </a:prstGeom>
        <a:solidFill>
          <a:srgbClr val="082C5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Актуализация документов по управлению финансовыми рисками АО «КТЖ-ГП».</a:t>
          </a:r>
          <a:endParaRPr lang="ru-RU" sz="800" kern="1200" dirty="0">
            <a:solidFill>
              <a:schemeClr val="bg1"/>
            </a:solidFill>
          </a:endParaRPr>
        </a:p>
      </dsp:txBody>
      <dsp:txXfrm>
        <a:off x="1651985" y="2554740"/>
        <a:ext cx="855729" cy="678890"/>
      </dsp:txXfrm>
    </dsp:sp>
    <dsp:sp modelId="{6263DBD5-FBB0-4F1B-B92F-CEC4E9C26F5A}">
      <dsp:nvSpPr>
        <dsp:cNvPr id="0" name=""/>
        <dsp:cNvSpPr/>
      </dsp:nvSpPr>
      <dsp:spPr>
        <a:xfrm>
          <a:off x="1480398" y="877435"/>
          <a:ext cx="150466" cy="2971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1395"/>
              </a:lnTo>
              <a:lnTo>
                <a:pt x="150466" y="29713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F7B5D3-B0FD-4ECA-B610-5454D4D4F478}">
      <dsp:nvSpPr>
        <dsp:cNvPr id="0" name=""/>
        <dsp:cNvSpPr/>
      </dsp:nvSpPr>
      <dsp:spPr>
        <a:xfrm>
          <a:off x="1630864" y="3397715"/>
          <a:ext cx="897971" cy="902231"/>
        </a:xfrm>
        <a:prstGeom prst="roundRect">
          <a:avLst>
            <a:gd name="adj" fmla="val 10000"/>
          </a:avLst>
        </a:prstGeom>
        <a:solidFill>
          <a:srgbClr val="082C5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Актуализация Положения о системе внутреннего контроля АО «КТЖ-ГП».</a:t>
          </a:r>
          <a:endParaRPr lang="ru-RU" sz="800" kern="1200" dirty="0">
            <a:solidFill>
              <a:schemeClr val="bg1"/>
            </a:solidFill>
          </a:endParaRPr>
        </a:p>
      </dsp:txBody>
      <dsp:txXfrm>
        <a:off x="1657165" y="3424016"/>
        <a:ext cx="845369" cy="849629"/>
      </dsp:txXfrm>
    </dsp:sp>
    <dsp:sp modelId="{95D42EEA-1E67-4DEE-951F-265ECF512C14}">
      <dsp:nvSpPr>
        <dsp:cNvPr id="0" name=""/>
        <dsp:cNvSpPr/>
      </dsp:nvSpPr>
      <dsp:spPr>
        <a:xfrm>
          <a:off x="2809451" y="178224"/>
          <a:ext cx="1122464" cy="442351"/>
        </a:xfrm>
        <a:prstGeom prst="roundRect">
          <a:avLst>
            <a:gd name="adj" fmla="val 10000"/>
          </a:avLst>
        </a:prstGeom>
        <a:solidFill>
          <a:srgbClr val="082C50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u="none" kern="1200" dirty="0" smtClean="0"/>
            <a:t>Устойчивое развитие </a:t>
          </a:r>
          <a:endParaRPr lang="ru-RU" sz="1000" b="1" kern="1200" dirty="0"/>
        </a:p>
      </dsp:txBody>
      <dsp:txXfrm>
        <a:off x="2822407" y="191180"/>
        <a:ext cx="1096552" cy="416439"/>
      </dsp:txXfrm>
    </dsp:sp>
    <dsp:sp modelId="{469B8A6E-3FBB-4177-BC9E-9E66D7349DC9}">
      <dsp:nvSpPr>
        <dsp:cNvPr id="0" name=""/>
        <dsp:cNvSpPr/>
      </dsp:nvSpPr>
      <dsp:spPr>
        <a:xfrm>
          <a:off x="2921698" y="620576"/>
          <a:ext cx="92742" cy="728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184"/>
              </a:lnTo>
              <a:lnTo>
                <a:pt x="92742" y="7281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993EE-13E4-4239-8CDC-C938F779F08B}">
      <dsp:nvSpPr>
        <dsp:cNvPr id="0" name=""/>
        <dsp:cNvSpPr/>
      </dsp:nvSpPr>
      <dsp:spPr>
        <a:xfrm>
          <a:off x="3014440" y="825313"/>
          <a:ext cx="897971" cy="1046894"/>
        </a:xfrm>
        <a:prstGeom prst="roundRect">
          <a:avLst>
            <a:gd name="adj" fmla="val 10000"/>
          </a:avLst>
        </a:prstGeom>
        <a:solidFill>
          <a:srgbClr val="082C5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Разработать план взаимодействия со </a:t>
          </a:r>
          <a:r>
            <a:rPr lang="ru-RU" sz="800" kern="1200" dirty="0" err="1" smtClean="0">
              <a:solidFill>
                <a:schemeClr val="bg1"/>
              </a:solidFill>
            </a:rPr>
            <a:t>стейкхолдерами</a:t>
          </a:r>
          <a:r>
            <a:rPr lang="ru-RU" sz="800" kern="1200" dirty="0" smtClean="0">
              <a:solidFill>
                <a:schemeClr val="bg1"/>
              </a:solidFill>
            </a:rPr>
            <a:t> и определить методы взаимодействия с заинтересованными сторонами.</a:t>
          </a:r>
          <a:endParaRPr lang="ru-RU" sz="800" kern="1200" dirty="0">
            <a:solidFill>
              <a:schemeClr val="bg1"/>
            </a:solidFill>
          </a:endParaRPr>
        </a:p>
      </dsp:txBody>
      <dsp:txXfrm>
        <a:off x="3040741" y="851614"/>
        <a:ext cx="845369" cy="994292"/>
      </dsp:txXfrm>
    </dsp:sp>
    <dsp:sp modelId="{CF678D51-DC5F-4D92-B6FF-70D0235924D8}">
      <dsp:nvSpPr>
        <dsp:cNvPr id="0" name=""/>
        <dsp:cNvSpPr/>
      </dsp:nvSpPr>
      <dsp:spPr>
        <a:xfrm>
          <a:off x="2921698" y="620576"/>
          <a:ext cx="92742" cy="1746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6747"/>
              </a:lnTo>
              <a:lnTo>
                <a:pt x="92742" y="17467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B915B5-9E3F-4ED2-9811-88940C31EE5A}">
      <dsp:nvSpPr>
        <dsp:cNvPr id="0" name=""/>
        <dsp:cNvSpPr/>
      </dsp:nvSpPr>
      <dsp:spPr>
        <a:xfrm>
          <a:off x="3014440" y="2088231"/>
          <a:ext cx="897971" cy="558184"/>
        </a:xfrm>
        <a:prstGeom prst="roundRect">
          <a:avLst>
            <a:gd name="adj" fmla="val 10000"/>
          </a:avLst>
        </a:prstGeom>
        <a:solidFill>
          <a:srgbClr val="082C5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Актуализировать Кодекс деловой этики АО «КТЖ-ГП».</a:t>
          </a:r>
          <a:endParaRPr lang="ru-RU" sz="800" kern="1200" dirty="0">
            <a:solidFill>
              <a:schemeClr val="bg1"/>
            </a:solidFill>
          </a:endParaRPr>
        </a:p>
      </dsp:txBody>
      <dsp:txXfrm>
        <a:off x="3030789" y="2104580"/>
        <a:ext cx="865273" cy="525486"/>
      </dsp:txXfrm>
    </dsp:sp>
    <dsp:sp modelId="{54D8C91F-752B-4F80-9880-891709CDC324}">
      <dsp:nvSpPr>
        <dsp:cNvPr id="0" name=""/>
        <dsp:cNvSpPr/>
      </dsp:nvSpPr>
      <dsp:spPr>
        <a:xfrm>
          <a:off x="2921698" y="620576"/>
          <a:ext cx="92742" cy="3275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5075"/>
              </a:lnTo>
              <a:lnTo>
                <a:pt x="92742" y="32750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0AFE4-136C-450A-B8D6-919DBFF459BE}">
      <dsp:nvSpPr>
        <dsp:cNvPr id="0" name=""/>
        <dsp:cNvSpPr/>
      </dsp:nvSpPr>
      <dsp:spPr>
        <a:xfrm>
          <a:off x="3014440" y="2736303"/>
          <a:ext cx="897971" cy="2318696"/>
        </a:xfrm>
        <a:prstGeom prst="roundRect">
          <a:avLst>
            <a:gd name="adj" fmla="val 10000"/>
          </a:avLst>
        </a:prstGeom>
        <a:solidFill>
          <a:srgbClr val="082C5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Усилить контроль за соблюдением требований Правил формирования и ротации кадрового резерва и Правил приема на работу и перевода на некоторые должности в АО «НК«ҚТЖ» и его дочерних организациях в части приема на работу сотрудников, числящихся в кадровом резерве.</a:t>
          </a:r>
          <a:endParaRPr lang="ru-RU" sz="800" kern="1200" dirty="0">
            <a:solidFill>
              <a:schemeClr val="bg1"/>
            </a:solidFill>
          </a:endParaRPr>
        </a:p>
      </dsp:txBody>
      <dsp:txXfrm>
        <a:off x="3040741" y="2762604"/>
        <a:ext cx="845369" cy="2266094"/>
      </dsp:txXfrm>
    </dsp:sp>
    <dsp:sp modelId="{67B80954-5A36-4D39-BD56-E45E993C7EB7}">
      <dsp:nvSpPr>
        <dsp:cNvPr id="0" name=""/>
        <dsp:cNvSpPr/>
      </dsp:nvSpPr>
      <dsp:spPr>
        <a:xfrm>
          <a:off x="4220220" y="178224"/>
          <a:ext cx="1122464" cy="386918"/>
        </a:xfrm>
        <a:prstGeom prst="roundRect">
          <a:avLst>
            <a:gd name="adj" fmla="val 10000"/>
          </a:avLst>
        </a:prstGeom>
        <a:solidFill>
          <a:srgbClr val="082C50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u="none" kern="1200" dirty="0" smtClean="0"/>
            <a:t>Права акционеров </a:t>
          </a:r>
          <a:endParaRPr lang="ru-RU" sz="1000" b="1" kern="1200" dirty="0"/>
        </a:p>
      </dsp:txBody>
      <dsp:txXfrm>
        <a:off x="4231552" y="189556"/>
        <a:ext cx="1099800" cy="364254"/>
      </dsp:txXfrm>
    </dsp:sp>
    <dsp:sp modelId="{0FD79148-748E-4A2E-AA20-26B20824CAB6}">
      <dsp:nvSpPr>
        <dsp:cNvPr id="0" name=""/>
        <dsp:cNvSpPr/>
      </dsp:nvSpPr>
      <dsp:spPr>
        <a:xfrm>
          <a:off x="4332467" y="565143"/>
          <a:ext cx="104557" cy="666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6103"/>
              </a:lnTo>
              <a:lnTo>
                <a:pt x="104557" y="6661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864D9-263D-4131-8CA8-CD163EEC3492}">
      <dsp:nvSpPr>
        <dsp:cNvPr id="0" name=""/>
        <dsp:cNvSpPr/>
      </dsp:nvSpPr>
      <dsp:spPr>
        <a:xfrm>
          <a:off x="4437024" y="705451"/>
          <a:ext cx="897971" cy="1051591"/>
        </a:xfrm>
        <a:prstGeom prst="roundRect">
          <a:avLst>
            <a:gd name="adj" fmla="val 10000"/>
          </a:avLst>
        </a:prstGeom>
        <a:solidFill>
          <a:srgbClr val="082C5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Разработать Правила подготовки информационных материалов и размещения их на корпоративном сайте               АО «КТЖ-ГП»</a:t>
          </a:r>
          <a:endParaRPr lang="ru-RU" sz="800" kern="1200" dirty="0">
            <a:solidFill>
              <a:schemeClr val="bg1"/>
            </a:solidFill>
          </a:endParaRPr>
        </a:p>
      </dsp:txBody>
      <dsp:txXfrm>
        <a:off x="4463325" y="731752"/>
        <a:ext cx="845369" cy="998989"/>
      </dsp:txXfrm>
    </dsp:sp>
    <dsp:sp modelId="{26F2A7B3-D82A-49CC-831D-EB06472F464E}">
      <dsp:nvSpPr>
        <dsp:cNvPr id="0" name=""/>
        <dsp:cNvSpPr/>
      </dsp:nvSpPr>
      <dsp:spPr>
        <a:xfrm>
          <a:off x="5615612" y="178224"/>
          <a:ext cx="1122464" cy="386918"/>
        </a:xfrm>
        <a:prstGeom prst="roundRect">
          <a:avLst>
            <a:gd name="adj" fmla="val 10000"/>
          </a:avLst>
        </a:prstGeom>
        <a:solidFill>
          <a:srgbClr val="082C50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u="none" kern="1200" dirty="0" smtClean="0"/>
            <a:t>Прозрачность</a:t>
          </a:r>
          <a:endParaRPr lang="ru-RU" sz="1000" b="1" kern="1200" dirty="0"/>
        </a:p>
      </dsp:txBody>
      <dsp:txXfrm>
        <a:off x="5626944" y="189556"/>
        <a:ext cx="1099800" cy="364254"/>
      </dsp:txXfrm>
    </dsp:sp>
    <dsp:sp modelId="{7E6D1090-9540-490E-BAA8-DCEAA1F83A67}">
      <dsp:nvSpPr>
        <dsp:cNvPr id="0" name=""/>
        <dsp:cNvSpPr/>
      </dsp:nvSpPr>
      <dsp:spPr>
        <a:xfrm>
          <a:off x="5727858" y="565143"/>
          <a:ext cx="112246" cy="522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391"/>
              </a:lnTo>
              <a:lnTo>
                <a:pt x="112246" y="5223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98D74-60EE-44EB-B574-1A8A3FE1B66A}">
      <dsp:nvSpPr>
        <dsp:cNvPr id="0" name=""/>
        <dsp:cNvSpPr/>
      </dsp:nvSpPr>
      <dsp:spPr>
        <a:xfrm>
          <a:off x="5840105" y="705451"/>
          <a:ext cx="897971" cy="764167"/>
        </a:xfrm>
        <a:prstGeom prst="roundRect">
          <a:avLst>
            <a:gd name="adj" fmla="val 10000"/>
          </a:avLst>
        </a:prstGeom>
        <a:solidFill>
          <a:srgbClr val="082C5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Принять собственную информационную политику по согласованию с АО«НК «ҚТЖ».</a:t>
          </a:r>
          <a:endParaRPr lang="ru-RU" sz="800" kern="1200" dirty="0">
            <a:solidFill>
              <a:schemeClr val="bg1"/>
            </a:solidFill>
          </a:endParaRPr>
        </a:p>
      </dsp:txBody>
      <dsp:txXfrm>
        <a:off x="5862487" y="727833"/>
        <a:ext cx="853207" cy="719403"/>
      </dsp:txXfrm>
    </dsp:sp>
    <dsp:sp modelId="{914E4A9B-16ED-4999-8A88-72980A1298A7}">
      <dsp:nvSpPr>
        <dsp:cNvPr id="0" name=""/>
        <dsp:cNvSpPr/>
      </dsp:nvSpPr>
      <dsp:spPr>
        <a:xfrm>
          <a:off x="5727858" y="565143"/>
          <a:ext cx="115538" cy="1617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754"/>
              </a:lnTo>
              <a:lnTo>
                <a:pt x="115538" y="16177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21173-BE9A-4A24-A6AC-419458C0AEEB}">
      <dsp:nvSpPr>
        <dsp:cNvPr id="0" name=""/>
        <dsp:cNvSpPr/>
      </dsp:nvSpPr>
      <dsp:spPr>
        <a:xfrm>
          <a:off x="5843396" y="1786591"/>
          <a:ext cx="897971" cy="792611"/>
        </a:xfrm>
        <a:prstGeom prst="roundRect">
          <a:avLst>
            <a:gd name="adj" fmla="val 10000"/>
          </a:avLst>
        </a:prstGeom>
        <a:solidFill>
          <a:srgbClr val="082C5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Контроль за своевременным утверждением и публикации финансовой отчетности                            АО «КТЖ-ГП».</a:t>
          </a:r>
          <a:endParaRPr lang="ru-RU" sz="800" kern="1200" dirty="0">
            <a:solidFill>
              <a:schemeClr val="bg1"/>
            </a:solidFill>
          </a:endParaRPr>
        </a:p>
      </dsp:txBody>
      <dsp:txXfrm>
        <a:off x="5866611" y="1809806"/>
        <a:ext cx="851541" cy="746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8.png"/><Relationship Id="rId1" Type="http://schemas.openxmlformats.org/officeDocument/2006/relationships/image" Target="../media/image6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0.27681</cdr:x>
      <cdr:y>0.35768</cdr:y>
    </cdr:from>
    <cdr:to>
      <cdr:x>0.48347</cdr:x>
      <cdr:y>0.71471</cdr:y>
    </cdr:to>
    <cdr:pic>
      <cdr:nvPicPr>
        <cdr:cNvPr id="2" name="Picture 5" descr="C:\Users\Aikenov_D\Desktop\Слайды\картинки\4b60a0cfd891ff1de775a769fc58dc19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89354" y="253286"/>
          <a:ext cx="216024" cy="25282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0.16644</cdr:x>
      <cdr:y>0.46341</cdr:y>
    </cdr:from>
    <cdr:to>
      <cdr:x>0.41318</cdr:x>
      <cdr:y>0.6993</cdr:y>
    </cdr:to>
    <cdr:pic>
      <cdr:nvPicPr>
        <cdr:cNvPr id="2" name="Picture 5" descr="C:\Users\Aikenov_D\Desktop\Слайды\картинки\4b60a0cfd891ff1de775a769fc58dc19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73983" y="496679"/>
          <a:ext cx="257920" cy="25282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0.28119</cdr:x>
      <cdr:y>0.26043</cdr:y>
    </cdr:from>
    <cdr:to>
      <cdr:x>0.51429</cdr:x>
      <cdr:y>0.65015</cdr:y>
    </cdr:to>
    <cdr:pic>
      <cdr:nvPicPr>
        <cdr:cNvPr id="2" name="Picture 5" descr="C:\Users\Aikenov_D\Desktop\Слайды\картинки\4b60a0cfd891ff1de775a769fc58dc19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93929" y="168947"/>
          <a:ext cx="243663" cy="25282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0.4153</cdr:x>
      <cdr:y>0.39987</cdr:y>
    </cdr:from>
    <cdr:to>
      <cdr:x>0.56854</cdr:x>
      <cdr:y>0.55272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V="1">
          <a:off x="807425" y="806225"/>
          <a:ext cx="297939" cy="308181"/>
        </a:xfrm>
        <a:prstGeom xmlns:a="http://schemas.openxmlformats.org/drawingml/2006/main" prst="straightConnector1">
          <a:avLst/>
        </a:prstGeom>
        <a:ln xmlns:a="http://schemas.openxmlformats.org/drawingml/2006/main" w="73025"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0.28347</cdr:x>
      <cdr:y>0.34785</cdr:y>
    </cdr:from>
    <cdr:to>
      <cdr:x>0.64787</cdr:x>
      <cdr:y>0.48524</cdr:y>
    </cdr:to>
    <cdr:sp macro="" textlink="">
      <cdr:nvSpPr>
        <cdr:cNvPr id="3" name="TextBox 11"/>
        <cdr:cNvSpPr txBox="1"/>
      </cdr:nvSpPr>
      <cdr:spPr>
        <a:xfrm xmlns:a="http://schemas.openxmlformats.org/drawingml/2006/main">
          <a:off x="551122" y="701353"/>
          <a:ext cx="70847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chemeClr val="tx2"/>
              </a:solidFill>
            </a:rPr>
            <a:t>7%</a:t>
          </a:r>
          <a:endParaRPr lang="ru-RU" sz="1200" b="1" dirty="0">
            <a:solidFill>
              <a:schemeClr val="tx2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0.05749</cdr:x>
      <cdr:y>0.74125</cdr:y>
    </cdr:from>
    <cdr:to>
      <cdr:x>0.2781</cdr:x>
      <cdr:y>0.91142</cdr:y>
    </cdr:to>
    <cdr:pic>
      <cdr:nvPicPr>
        <cdr:cNvPr id="3" name="Рисунок 2"/>
        <cdr:cNvPicPr/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80234" y="3201590"/>
          <a:ext cx="1459083" cy="73496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0.30441</cdr:x>
      <cdr:y>0.73988</cdr:y>
    </cdr:from>
    <cdr:to>
      <cdr:x>0.5072</cdr:x>
      <cdr:y>0.91142</cdr:y>
    </cdr:to>
    <cdr:pic>
      <cdr:nvPicPr>
        <cdr:cNvPr id="5" name="Рисунок 4"/>
        <cdr:cNvPicPr/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2013322" y="3195637"/>
          <a:ext cx="1341288" cy="74091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0.5268</cdr:x>
      <cdr:y>0.73712</cdr:y>
    </cdr:from>
    <cdr:to>
      <cdr:x>0.73199</cdr:x>
      <cdr:y>0.91142</cdr:y>
    </cdr:to>
    <cdr:pic>
      <cdr:nvPicPr>
        <cdr:cNvPr id="7" name="Рисунок 6"/>
        <cdr:cNvPicPr/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3484233" y="3183731"/>
          <a:ext cx="1357081" cy="75282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0.75329</cdr:x>
      <cdr:y>0.73574</cdr:y>
    </cdr:from>
    <cdr:to>
      <cdr:x>0.95245</cdr:x>
      <cdr:y>0.91142</cdr:y>
    </cdr:to>
    <cdr:pic>
      <cdr:nvPicPr>
        <cdr:cNvPr id="9" name="Рисунок 8"/>
        <cdr:cNvPicPr/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4982171" y="3177779"/>
          <a:ext cx="1317255" cy="75877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722D2-2710-4FDB-8D37-3C61F9DE3143}" type="datetimeFigureOut">
              <a:rPr lang="ru-RU" smtClean="0"/>
              <a:t>06.01.2020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69DD9-95A3-4C7E-B2B8-5E2D33F99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360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B4F246-48A8-4CFA-A68D-04C8E5AC54B6}" type="slidenum">
              <a:rPr lang="ru-RU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143125" y="685800"/>
            <a:ext cx="25717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2"/>
            <a:ext cx="5029201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9DD9-95A3-4C7E-B2B8-5E2D33F995CF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02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 userDrawn="1"/>
        </p:nvCxnSpPr>
        <p:spPr>
          <a:xfrm flipH="1">
            <a:off x="332656" y="8676456"/>
            <a:ext cx="61926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467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8327056"/>
            <a:ext cx="1600200" cy="63500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8327056"/>
            <a:ext cx="2171700" cy="63500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8327056"/>
            <a:ext cx="1600200" cy="63500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54F55-F0E4-4FE8-9224-3403C0B81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52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75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13" Type="http://schemas.openxmlformats.org/officeDocument/2006/relationships/image" Target="../media/image32.png"/><Relationship Id="rId18" Type="http://schemas.openxmlformats.org/officeDocument/2006/relationships/image" Target="../media/image33.png"/><Relationship Id="rId3" Type="http://schemas.openxmlformats.org/officeDocument/2006/relationships/image" Target="../media/image30.png"/><Relationship Id="rId21" Type="http://schemas.openxmlformats.org/officeDocument/2006/relationships/image" Target="../media/image36.png"/><Relationship Id="rId7" Type="http://schemas.openxmlformats.org/officeDocument/2006/relationships/chart" Target="../charts/chart8.xml"/><Relationship Id="rId12" Type="http://schemas.openxmlformats.org/officeDocument/2006/relationships/chart" Target="../charts/chart13.xml"/><Relationship Id="rId17" Type="http://schemas.openxmlformats.org/officeDocument/2006/relationships/chart" Target="../charts/chart17.xml"/><Relationship Id="rId2" Type="http://schemas.openxmlformats.org/officeDocument/2006/relationships/chart" Target="../charts/chart4.xml"/><Relationship Id="rId16" Type="http://schemas.openxmlformats.org/officeDocument/2006/relationships/chart" Target="../charts/chart16.xml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11" Type="http://schemas.openxmlformats.org/officeDocument/2006/relationships/chart" Target="../charts/chart12.xml"/><Relationship Id="rId5" Type="http://schemas.openxmlformats.org/officeDocument/2006/relationships/chart" Target="../charts/chart6.xml"/><Relationship Id="rId15" Type="http://schemas.openxmlformats.org/officeDocument/2006/relationships/chart" Target="../charts/chart15.xml"/><Relationship Id="rId10" Type="http://schemas.openxmlformats.org/officeDocument/2006/relationships/chart" Target="../charts/chart11.xml"/><Relationship Id="rId19" Type="http://schemas.openxmlformats.org/officeDocument/2006/relationships/image" Target="../media/image34.png"/><Relationship Id="rId4" Type="http://schemas.openxmlformats.org/officeDocument/2006/relationships/chart" Target="../charts/chart5.xml"/><Relationship Id="rId9" Type="http://schemas.openxmlformats.org/officeDocument/2006/relationships/chart" Target="../charts/chart10.xml"/><Relationship Id="rId14" Type="http://schemas.openxmlformats.org/officeDocument/2006/relationships/chart" Target="../charts/chart14.xml"/><Relationship Id="rId22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7" Type="http://schemas.openxmlformats.org/officeDocument/2006/relationships/image" Target="../media/image43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45.png"/><Relationship Id="rId7" Type="http://schemas.openxmlformats.org/officeDocument/2006/relationships/package" Target="../embeddings/Microsoft_Excel_Worksheet2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image" Target="../media/image48.png"/><Relationship Id="rId18" Type="http://schemas.openxmlformats.org/officeDocument/2006/relationships/image" Target="../media/image54.png"/><Relationship Id="rId26" Type="http://schemas.openxmlformats.org/officeDocument/2006/relationships/image" Target="../media/image59.png"/><Relationship Id="rId3" Type="http://schemas.openxmlformats.org/officeDocument/2006/relationships/tags" Target="../tags/tag2.xml"/><Relationship Id="rId21" Type="http://schemas.openxmlformats.org/officeDocument/2006/relationships/image" Target="../media/image57.jpeg"/><Relationship Id="rId34" Type="http://schemas.openxmlformats.org/officeDocument/2006/relationships/oleObject" Target="../embeddings/oleObject5.bin"/><Relationship Id="rId7" Type="http://schemas.openxmlformats.org/officeDocument/2006/relationships/tags" Target="../tags/tag6.xml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53.jpeg"/><Relationship Id="rId25" Type="http://schemas.openxmlformats.org/officeDocument/2006/relationships/image" Target="../media/image49.png"/><Relationship Id="rId33" Type="http://schemas.openxmlformats.org/officeDocument/2006/relationships/oleObject" Target="../embeddings/oleObject4.bin"/><Relationship Id="rId2" Type="http://schemas.openxmlformats.org/officeDocument/2006/relationships/tags" Target="../tags/tag1.xml"/><Relationship Id="rId16" Type="http://schemas.openxmlformats.org/officeDocument/2006/relationships/image" Target="../media/image52.jpeg"/><Relationship Id="rId20" Type="http://schemas.openxmlformats.org/officeDocument/2006/relationships/image" Target="../media/image56.png"/><Relationship Id="rId29" Type="http://schemas.openxmlformats.org/officeDocument/2006/relationships/image" Target="../media/image62.png"/><Relationship Id="rId1" Type="http://schemas.openxmlformats.org/officeDocument/2006/relationships/vmlDrawing" Target="../drawings/vmlDrawing2.vml"/><Relationship Id="rId6" Type="http://schemas.openxmlformats.org/officeDocument/2006/relationships/tags" Target="../tags/tag5.xml"/><Relationship Id="rId11" Type="http://schemas.openxmlformats.org/officeDocument/2006/relationships/notesSlide" Target="../notesSlides/notesSlide2.xml"/><Relationship Id="rId24" Type="http://schemas.openxmlformats.org/officeDocument/2006/relationships/oleObject" Target="../embeddings/Microsoft_Excel_97-2003_Worksheet1.xls"/><Relationship Id="rId32" Type="http://schemas.openxmlformats.org/officeDocument/2006/relationships/image" Target="../media/image65.png"/><Relationship Id="rId5" Type="http://schemas.openxmlformats.org/officeDocument/2006/relationships/tags" Target="../tags/tag4.xml"/><Relationship Id="rId15" Type="http://schemas.openxmlformats.org/officeDocument/2006/relationships/hyperlink" Target="http://images.google.de/imgres?imgurl=http://www.appliedlanguage.com/flags_of_the_world/large_flag_of_ukraine.gif&amp;imgrefurl=http://www.appliedlanguage.com/flags_of_the_world/flag_of_ukraine.shtml&amp;usg=__D5SIW5OwbovqZn-dpl1RIo8yaPw=&amp;h=302&amp;w=453&amp;sz=2&amp;hl=en&amp;start=3&amp;tbnid=xAviltSJhdV2wM:&amp;tbnh=85&amp;tbnw=127&amp;prev=/images?q=ukraine+flag&amp;gbv=1&amp;hl=en" TargetMode="External"/><Relationship Id="rId23" Type="http://schemas.openxmlformats.org/officeDocument/2006/relationships/oleObject" Target="../embeddings/oleObject3.bin"/><Relationship Id="rId28" Type="http://schemas.openxmlformats.org/officeDocument/2006/relationships/image" Target="../media/image61.png"/><Relationship Id="rId36" Type="http://schemas.openxmlformats.org/officeDocument/2006/relationships/image" Target="../media/image50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55.jpeg"/><Relationship Id="rId31" Type="http://schemas.openxmlformats.org/officeDocument/2006/relationships/image" Target="../media/image64.png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image" Target="../media/image51.png"/><Relationship Id="rId22" Type="http://schemas.openxmlformats.org/officeDocument/2006/relationships/image" Target="../media/image58.png"/><Relationship Id="rId27" Type="http://schemas.openxmlformats.org/officeDocument/2006/relationships/image" Target="../media/image60.png"/><Relationship Id="rId30" Type="http://schemas.openxmlformats.org/officeDocument/2006/relationships/image" Target="../media/image63.png"/><Relationship Id="rId35" Type="http://schemas.openxmlformats.org/officeDocument/2006/relationships/oleObject" Target="../embeddings/Microsoft_Excel_97-2003_Worksheet2.xls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8.png"/><Relationship Id="rId18" Type="http://schemas.openxmlformats.org/officeDocument/2006/relationships/image" Target="../media/image56.png"/><Relationship Id="rId26" Type="http://schemas.openxmlformats.org/officeDocument/2006/relationships/image" Target="../media/image58.png"/><Relationship Id="rId3" Type="http://schemas.openxmlformats.org/officeDocument/2006/relationships/tags" Target="../tags/tag10.xml"/><Relationship Id="rId21" Type="http://schemas.openxmlformats.org/officeDocument/2006/relationships/image" Target="../media/image53.jpeg"/><Relationship Id="rId7" Type="http://schemas.openxmlformats.org/officeDocument/2006/relationships/tags" Target="../tags/tag14.xml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54.png"/><Relationship Id="rId25" Type="http://schemas.openxmlformats.org/officeDocument/2006/relationships/image" Target="../media/image57.jpeg"/><Relationship Id="rId33" Type="http://schemas.openxmlformats.org/officeDocument/2006/relationships/oleObject" Target="../embeddings/oleObject9.bin"/><Relationship Id="rId2" Type="http://schemas.openxmlformats.org/officeDocument/2006/relationships/tags" Target="../tags/tag9.xml"/><Relationship Id="rId16" Type="http://schemas.openxmlformats.org/officeDocument/2006/relationships/image" Target="../media/image61.png"/><Relationship Id="rId20" Type="http://schemas.openxmlformats.org/officeDocument/2006/relationships/image" Target="../media/image52.jpeg"/><Relationship Id="rId29" Type="http://schemas.openxmlformats.org/officeDocument/2006/relationships/image" Target="../media/image60.png"/><Relationship Id="rId1" Type="http://schemas.openxmlformats.org/officeDocument/2006/relationships/vmlDrawing" Target="../drawings/vmlDrawing3.vml"/><Relationship Id="rId6" Type="http://schemas.openxmlformats.org/officeDocument/2006/relationships/tags" Target="../tags/tag13.xml"/><Relationship Id="rId11" Type="http://schemas.openxmlformats.org/officeDocument/2006/relationships/image" Target="../media/image66.png"/><Relationship Id="rId24" Type="http://schemas.openxmlformats.org/officeDocument/2006/relationships/image" Target="../media/image65.png"/><Relationship Id="rId32" Type="http://schemas.openxmlformats.org/officeDocument/2006/relationships/image" Target="../media/image67.png"/><Relationship Id="rId5" Type="http://schemas.openxmlformats.org/officeDocument/2006/relationships/tags" Target="../tags/tag12.xml"/><Relationship Id="rId15" Type="http://schemas.openxmlformats.org/officeDocument/2006/relationships/image" Target="../media/image62.pn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10" Type="http://schemas.openxmlformats.org/officeDocument/2006/relationships/oleObject" Target="../embeddings/Microsoft_Excel_97-2003_Worksheet3.xls"/><Relationship Id="rId19" Type="http://schemas.openxmlformats.org/officeDocument/2006/relationships/hyperlink" Target="http://images.google.de/imgres?imgurl=http://www.appliedlanguage.com/flags_of_the_world/large_flag_of_ukraine.gif&amp;imgrefurl=http://www.appliedlanguage.com/flags_of_the_world/flag_of_ukraine.shtml&amp;usg=__D5SIW5OwbovqZn-dpl1RIo8yaPw=&amp;h=302&amp;w=453&amp;sz=2&amp;hl=en&amp;start=3&amp;tbnid=xAviltSJhdV2wM:&amp;tbnh=85&amp;tbnw=127&amp;prev=/images?q=ukraine+flag&amp;gbv=1&amp;hl=en" TargetMode="External"/><Relationship Id="rId31" Type="http://schemas.openxmlformats.org/officeDocument/2006/relationships/oleObject" Target="../embeddings/Microsoft_Excel_97-2003_Worksheet4.xls"/><Relationship Id="rId4" Type="http://schemas.openxmlformats.org/officeDocument/2006/relationships/tags" Target="../tags/tag11.xml"/><Relationship Id="rId9" Type="http://schemas.openxmlformats.org/officeDocument/2006/relationships/oleObject" Target="../embeddings/oleObject6.bin"/><Relationship Id="rId14" Type="http://schemas.openxmlformats.org/officeDocument/2006/relationships/image" Target="../media/image51.png"/><Relationship Id="rId22" Type="http://schemas.openxmlformats.org/officeDocument/2006/relationships/image" Target="../media/image55.jpeg"/><Relationship Id="rId27" Type="http://schemas.openxmlformats.org/officeDocument/2006/relationships/image" Target="../media/image63.png"/><Relationship Id="rId30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jpe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404663" y="3486771"/>
            <a:ext cx="619268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04980" y="3414763"/>
            <a:ext cx="61926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80" name="Picture 8" descr="C:\Users\Mussabekov_Zh\Desktop\Презентация для Куна новая\logo-o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27" y="1835696"/>
            <a:ext cx="4800759" cy="71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29216" y="810039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Palatino Linotype" pitchFamily="18" charset="0"/>
              </a:rPr>
              <a:t>Астана, 2018 год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8680" y="3947891"/>
            <a:ext cx="612036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21385" indent="450215" algn="ctr">
              <a:spcAft>
                <a:spcPts val="0"/>
              </a:spcAft>
            </a:pPr>
            <a:r>
              <a:rPr lang="ru-RU" sz="4000" b="1" kern="0" dirty="0" smtClean="0">
                <a:solidFill>
                  <a:schemeClr val="tx2"/>
                </a:solidFill>
                <a:latin typeface="Times New Roman"/>
              </a:rPr>
              <a:t>ГОДОВОЙ</a:t>
            </a:r>
            <a:r>
              <a:rPr lang="ru-RU" sz="4000" b="1" kern="0" spc="-265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sz="4000" b="1" kern="0" dirty="0" smtClean="0">
                <a:solidFill>
                  <a:schemeClr val="tx2"/>
                </a:solidFill>
                <a:latin typeface="Times New Roman"/>
              </a:rPr>
              <a:t>ОТЧЕТ</a:t>
            </a:r>
            <a:endParaRPr lang="en-US" sz="4000" b="1" kern="0" dirty="0" smtClean="0">
              <a:solidFill>
                <a:schemeClr val="tx2"/>
              </a:solidFill>
              <a:latin typeface="Times New Roman"/>
            </a:endParaRPr>
          </a:p>
          <a:p>
            <a:pPr algn="ctr"/>
            <a:r>
              <a:rPr lang="ru-RU" sz="5400" b="1" dirty="0" smtClean="0">
                <a:solidFill>
                  <a:schemeClr val="tx2"/>
                </a:solidFill>
                <a:latin typeface="Times New Roman"/>
                <a:ea typeface="Calibri"/>
              </a:rPr>
              <a:t>2018</a:t>
            </a:r>
            <a:endParaRPr lang="ru-RU" sz="5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40" y="107504"/>
            <a:ext cx="19442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Palatino Linotype" pitchFamily="18" charset="0"/>
              </a:rPr>
              <a:t>Одобрен</a:t>
            </a:r>
          </a:p>
          <a:p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Palatino Linotype" pitchFamily="18" charset="0"/>
              </a:rPr>
              <a:t>решением Правления </a:t>
            </a:r>
          </a:p>
          <a:p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Palatino Linotype" pitchFamily="18" charset="0"/>
              </a:rPr>
              <a:t>АО «КТЖ-ГП»</a:t>
            </a:r>
          </a:p>
          <a:p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Palatino Linotype" pitchFamily="18" charset="0"/>
              </a:rPr>
              <a:t>от « 23 » октября 2019 года,</a:t>
            </a:r>
          </a:p>
          <a:p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Palatino Linotype" pitchFamily="18" charset="0"/>
              </a:rPr>
              <a:t>Протокол №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Palatino Linotype" pitchFamily="18" charset="0"/>
              </a:rPr>
              <a:t> </a:t>
            </a:r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Palatino Linotype" pitchFamily="18" charset="0"/>
              </a:rPr>
              <a:t>10/02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7152" y="107504"/>
            <a:ext cx="20162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Palatino Linotype" pitchFamily="18" charset="0"/>
              </a:rPr>
              <a:t>Утвержден</a:t>
            </a:r>
          </a:p>
          <a:p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Palatino Linotype" pitchFamily="18" charset="0"/>
              </a:rPr>
              <a:t>решением Совета директоров </a:t>
            </a:r>
          </a:p>
          <a:p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Palatino Linotype" pitchFamily="18" charset="0"/>
              </a:rPr>
              <a:t>АО «КТЖ-ГП»</a:t>
            </a:r>
          </a:p>
          <a:p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Palatino Linotype" pitchFamily="18" charset="0"/>
              </a:rPr>
              <a:t>от « 24 » декабря 2019 года,</a:t>
            </a:r>
          </a:p>
          <a:p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Palatino Linotype" pitchFamily="18" charset="0"/>
              </a:rPr>
              <a:t>Протокол №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Palatino Linotype" pitchFamily="18" charset="0"/>
              </a:rPr>
              <a:t> </a:t>
            </a:r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Palatino Linotype" pitchFamily="18" charset="0"/>
              </a:rPr>
              <a:t>26</a:t>
            </a:r>
            <a:endParaRPr lang="ru-RU" sz="1000" dirty="0">
              <a:solidFill>
                <a:schemeClr val="bg2">
                  <a:lumMod val="1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41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958249"/>
              </p:ext>
            </p:extLst>
          </p:nvPr>
        </p:nvGraphicFramePr>
        <p:xfrm>
          <a:off x="202530" y="755576"/>
          <a:ext cx="3046450" cy="2450228"/>
        </p:xfrm>
        <a:graphic>
          <a:graphicData uri="http://schemas.openxmlformats.org/drawingml/2006/table">
            <a:tbl>
              <a:tblPr/>
              <a:tblGrid>
                <a:gridCol w="3046450"/>
              </a:tblGrid>
              <a:tr h="1206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Администрация Президента РК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Правительство РК </a:t>
                      </a: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(акиматы)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Министерство национальной экономики РК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Министерство по инвестициям и развитию РК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Генеральная прокуратура РК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Министерство сельского хозяйства РК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Министерство финансов РК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Министерство иностранных дел РК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Министерство энергетики РК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Министерство здравоохранения </a:t>
                      </a: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РК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Министерство труда и социальной защиты населения РК 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Министерство Обороны </a:t>
                      </a: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РК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Министерство внутренних </a:t>
                      </a: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дел РК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Министерство юстиции РК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0648" y="107504"/>
            <a:ext cx="59766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Palatino Linotype" pitchFamily="18" charset="0"/>
              </a:rPr>
              <a:t>СТЕЙКХОЛДЕРЫ </a:t>
            </a:r>
            <a:r>
              <a:rPr lang="ru-RU" sz="1000" b="1" dirty="0">
                <a:solidFill>
                  <a:srgbClr val="FF0000"/>
                </a:solidFill>
                <a:latin typeface="Palatino Linotype" pitchFamily="18" charset="0"/>
              </a:rPr>
              <a:t>(заинтересованные лица</a:t>
            </a:r>
            <a:r>
              <a:rPr lang="ru-RU" sz="1000" b="1" dirty="0" smtClean="0">
                <a:solidFill>
                  <a:srgbClr val="FF0000"/>
                </a:solidFill>
                <a:latin typeface="Palatino Linotype" pitchFamily="18" charset="0"/>
              </a:rPr>
              <a:t>)</a:t>
            </a:r>
            <a:endParaRPr lang="ru-RU" sz="1000" b="1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9409" y="539552"/>
            <a:ext cx="11448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  <a:latin typeface="Palatino Linotype" pitchFamily="18" charset="0"/>
              </a:rPr>
              <a:t>Органы власти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036175"/>
              </p:ext>
            </p:extLst>
          </p:nvPr>
        </p:nvGraphicFramePr>
        <p:xfrm>
          <a:off x="3393500" y="755576"/>
          <a:ext cx="3347868" cy="2895600"/>
        </p:xfrm>
        <a:graphic>
          <a:graphicData uri="http://schemas.openxmlformats.org/drawingml/2006/table">
            <a:tbl>
              <a:tblPr/>
              <a:tblGrid>
                <a:gridCol w="3347868"/>
              </a:tblGrid>
              <a:tr h="14401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Международный союз железных дорог (МСЖД)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Организация Сотрудничества железных дорог (ОСЖД),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Дирекция Совета по железнодорожному транспорту ( ЦСЖТ),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44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Железнодорожные администрации стран СНГ и Балтии ( ЖДА СНГ и Балтии)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Координационный совет по Транссибирским перевозкам (КСТП),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Экономическая и социальная комиссия ООН для Азии и Тихого океана (ЭСКАТО ООН),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Организация экономического сотрудничества (ОЭС),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Межправительственная Комиссия по Международному транспортному коридору Европа-Кавказ-Азия  (ТРАСЕКА),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Таможенный союз (ТС) </a:t>
                      </a:r>
                      <a:endParaRPr lang="ru-RU" sz="1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Всемирная торговая организация ( ВТО</a:t>
                      </a:r>
                      <a:r>
                        <a:rPr lang="ru-RU" sz="1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)</a:t>
                      </a:r>
                      <a:endParaRPr lang="ru-RU" sz="1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428361" y="539552"/>
            <a:ext cx="23407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Palatino Linotype" pitchFamily="18" charset="0"/>
              </a:rPr>
              <a:t>Международное сотрудничество</a:t>
            </a:r>
            <a:endParaRPr lang="ru-RU" sz="10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123108"/>
              </p:ext>
            </p:extLst>
          </p:nvPr>
        </p:nvGraphicFramePr>
        <p:xfrm>
          <a:off x="118195" y="4067944"/>
          <a:ext cx="6623173" cy="3048000"/>
        </p:xfrm>
        <a:graphic>
          <a:graphicData uri="http://schemas.openxmlformats.org/drawingml/2006/table">
            <a:tbl>
              <a:tblPr/>
              <a:tblGrid>
                <a:gridCol w="6623173"/>
              </a:tblGrid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ТОО "Тенгизшевройл"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Группа компании "ENRG"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ТОО "ЕвроХим-Каратау"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ТОО "Казфосфат"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ТОО "Казцинк"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АО Корпорация "Казахмыс"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АО "Арселор Миталл Темиртау"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ТОО "РТИ АНПЗ"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Группа компании АО "</a:t>
                      </a:r>
                      <a:r>
                        <a:rPr lang="ru-RU" sz="10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Казмунайгаз</a:t>
                      </a:r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ТОО "Богатырь </a:t>
                      </a:r>
                      <a:r>
                        <a:rPr lang="ru-RU" sz="1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Комір</a:t>
                      </a:r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АО "Алюминий Казахстана"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ТОО "Востокцветмет"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ТОО МАЙКУБЕН - ВЕСТ</a:t>
                      </a:r>
                      <a:endParaRPr lang="ru-RU" sz="1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ТОО «ЮНИОН Транс Сервис Лимитед» (ПКОП)</a:t>
                      </a:r>
                      <a:endParaRPr lang="ru-RU" sz="1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АО "ВАРВАРИНСКОЕ"</a:t>
                      </a:r>
                      <a:endParaRPr lang="ru-RU" sz="1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ТОО "АНГРЕНСОР ЭНЕРГО"</a:t>
                      </a:r>
                      <a:endParaRPr lang="ru-RU" sz="1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16632" y="3635896"/>
            <a:ext cx="14558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Palatino Linotype" pitchFamily="18" charset="0"/>
              </a:rPr>
              <a:t>Основные Клиенты</a:t>
            </a:r>
            <a:endParaRPr lang="ru-RU" sz="10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7156" y="395536"/>
            <a:ext cx="61926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619833"/>
              </p:ext>
            </p:extLst>
          </p:nvPr>
        </p:nvGraphicFramePr>
        <p:xfrm>
          <a:off x="120986" y="7092280"/>
          <a:ext cx="6620382" cy="1714500"/>
        </p:xfrm>
        <a:graphic>
          <a:graphicData uri="http://schemas.openxmlformats.org/drawingml/2006/table">
            <a:tbl>
              <a:tblPr/>
              <a:tblGrid>
                <a:gridCol w="6620382"/>
              </a:tblGrid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ТОО "ПК "ЦЕМЕНТНЫЙ ЗАВОД СЕМЕЙ"</a:t>
                      </a:r>
                      <a:endParaRPr lang="ru-RU" sz="1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АО "ШУБАРКОЛЬ ПРЕМИУМ"</a:t>
                      </a:r>
                      <a:endParaRPr lang="ru-RU" sz="1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АО "</a:t>
                      </a:r>
                      <a:r>
                        <a:rPr lang="en-US" sz="1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CENTRAL ASIA CEMENT"</a:t>
                      </a:r>
                      <a:endParaRPr lang="ru-RU" sz="1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АО "ШЫМКЕНТЦЕМЕНТ"</a:t>
                      </a:r>
                      <a:endParaRPr lang="ru-RU" sz="1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ТОО "ЮЖПРОМСНАБ"</a:t>
                      </a:r>
                      <a:endParaRPr lang="ru-RU" sz="1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ТОО "</a:t>
                      </a:r>
                      <a:r>
                        <a:rPr lang="en-US" sz="1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BAPY MINING"</a:t>
                      </a:r>
                      <a:endParaRPr lang="ru-RU" sz="1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ТОО "БУХТАРМИНСКАЯ ЦЕМЕНТНАЯ КОМПАНИЯ"</a:t>
                      </a:r>
                      <a:endParaRPr lang="ru-RU" sz="1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ТОО "ПЕТРОКАЗАХСТАН ОЙЛ ПРОДАКТС"</a:t>
                      </a:r>
                      <a:endParaRPr lang="ru-RU" sz="1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ТОО "АКТЮБИНСКАЯ МЕДНАЯ КОМПАНИЯ"</a:t>
                      </a:r>
                      <a:endParaRPr lang="ru-RU" sz="1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487024"/>
              </p:ext>
            </p:extLst>
          </p:nvPr>
        </p:nvGraphicFramePr>
        <p:xfrm>
          <a:off x="116632" y="3851921"/>
          <a:ext cx="6624735" cy="216023"/>
        </p:xfrm>
        <a:graphic>
          <a:graphicData uri="http://schemas.openxmlformats.org/drawingml/2006/table">
            <a:tbl>
              <a:tblPr/>
              <a:tblGrid>
                <a:gridCol w="6624735"/>
              </a:tblGrid>
              <a:tr h="21602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Зарегистрированы более 19 тысяч грузоотправителей и </a:t>
                      </a:r>
                      <a:r>
                        <a:rPr lang="ru-RU" sz="1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грузополучателей, из них крупные: </a:t>
                      </a:r>
                      <a:endParaRPr lang="ru-RU" sz="1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782541" y="8782580"/>
            <a:ext cx="295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09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2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91590" y="323528"/>
            <a:ext cx="6758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ИНТЕГРИРОВАННАЯ СИСТЕМА МЕНЕДЖМЕНТА (ИСМ)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796" y="2688810"/>
            <a:ext cx="2185550" cy="127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 descr="ems - 9-14-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832" y="2709102"/>
            <a:ext cx="2075197" cy="116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31831" y="2738401"/>
            <a:ext cx="1785447" cy="1132971"/>
            <a:chOff x="246535" y="657547"/>
            <a:chExt cx="1653394" cy="986366"/>
          </a:xfrm>
        </p:grpSpPr>
        <p:pic>
          <p:nvPicPr>
            <p:cNvPr id="10" name="Picture 8" descr="IQnet - 9-14-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535" y="657547"/>
              <a:ext cx="1653394" cy="986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Надпись 2"/>
            <p:cNvSpPr txBox="1">
              <a:spLocks noChangeArrowheads="1"/>
            </p:cNvSpPr>
            <p:nvPr/>
          </p:nvSpPr>
          <p:spPr bwMode="auto">
            <a:xfrm>
              <a:off x="258607" y="1217022"/>
              <a:ext cx="1630620" cy="4079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500" b="1" dirty="0">
                  <a:solidFill>
                    <a:schemeClr val="bg1"/>
                  </a:solidFill>
                  <a:latin typeface="Palatino Linotype" pitchFamily="18" charset="0"/>
                  <a:cs typeface="Times New Roman" pitchFamily="18" charset="0"/>
                </a:rPr>
                <a:t>ISO 9001/ ISO 14001/</a:t>
              </a:r>
            </a:p>
            <a:p>
              <a:pPr algn="ctr" eaLnBrk="1" hangingPunct="1">
                <a:defRPr/>
              </a:pPr>
              <a:r>
                <a:rPr lang="ru-RU" sz="500" b="1" dirty="0">
                  <a:solidFill>
                    <a:schemeClr val="bg1"/>
                  </a:solidFill>
                  <a:latin typeface="Palatino Linotype" pitchFamily="18" charset="0"/>
                  <a:cs typeface="Times New Roman" pitchFamily="18" charset="0"/>
                </a:rPr>
                <a:t>OHSAS 18001/</a:t>
              </a:r>
              <a:r>
                <a:rPr lang="en-US" sz="500" b="1" dirty="0">
                  <a:solidFill>
                    <a:schemeClr val="bg1"/>
                  </a:solidFill>
                  <a:latin typeface="Palatino Linotype" pitchFamily="18" charset="0"/>
                  <a:cs typeface="Times New Roman" pitchFamily="18" charset="0"/>
                </a:rPr>
                <a:t>ISO</a:t>
              </a:r>
              <a:r>
                <a:rPr lang="ru-RU" sz="500" b="1" dirty="0">
                  <a:solidFill>
                    <a:schemeClr val="bg1"/>
                  </a:solidFill>
                  <a:latin typeface="Palatino Linotype" pitchFamily="18" charset="0"/>
                  <a:cs typeface="Times New Roman" pitchFamily="18" charset="0"/>
                </a:rPr>
                <a:t> 50001</a:t>
              </a:r>
            </a:p>
            <a:p>
              <a:pPr algn="ctr" eaLnBrk="1" hangingPunct="1">
                <a:defRPr/>
              </a:pPr>
              <a:endParaRPr lang="ru-RU" sz="2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endParaRPr>
            </a:p>
            <a:p>
              <a:pPr algn="ctr" eaLnBrk="1" hangingPunct="1">
                <a:defRPr/>
              </a:pPr>
              <a:r>
                <a:rPr lang="ru-RU" sz="300" b="1" dirty="0">
                  <a:solidFill>
                    <a:schemeClr val="bg1"/>
                  </a:solidFill>
                  <a:latin typeface="Palatino Linotype" pitchFamily="18" charset="0"/>
                  <a:cs typeface="Times New Roman" pitchFamily="18" charset="0"/>
                </a:rPr>
                <a:t>Система энергетического менеджмента</a:t>
              </a:r>
            </a:p>
            <a:p>
              <a:pPr algn="ctr" eaLnBrk="1" hangingPunct="1">
                <a:defRPr/>
              </a:pPr>
              <a:r>
                <a:rPr lang="ru-RU" sz="300" b="1" dirty="0">
                  <a:solidFill>
                    <a:schemeClr val="bg1"/>
                  </a:solidFill>
                  <a:latin typeface="Palatino Linotype" pitchFamily="18" charset="0"/>
                  <a:cs typeface="Times New Roman" pitchFamily="18" charset="0"/>
                </a:rPr>
                <a:t>Система менеджмента качества</a:t>
              </a:r>
            </a:p>
            <a:p>
              <a:pPr algn="ctr" eaLnBrk="1" hangingPunct="1">
                <a:defRPr/>
              </a:pPr>
              <a:r>
                <a:rPr lang="ru-RU" sz="300" b="1" dirty="0">
                  <a:solidFill>
                    <a:schemeClr val="bg1"/>
                  </a:solidFill>
                  <a:latin typeface="Palatino Linotype" pitchFamily="18" charset="0"/>
                  <a:cs typeface="Times New Roman" pitchFamily="18" charset="0"/>
                </a:rPr>
                <a:t>Система экологического менеджмента</a:t>
              </a:r>
            </a:p>
            <a:p>
              <a:pPr algn="ctr" eaLnBrk="1" hangingPunct="1">
                <a:defRPr/>
              </a:pPr>
              <a:r>
                <a:rPr lang="ru-RU" sz="300" b="1" dirty="0">
                  <a:solidFill>
                    <a:schemeClr val="bg1"/>
                  </a:solidFill>
                  <a:latin typeface="Palatino Linotype" pitchFamily="18" charset="0"/>
                  <a:cs typeface="Times New Roman" pitchFamily="18" charset="0"/>
                </a:rPr>
                <a:t>Система менеджмента профессиональной безопасности и здоровья</a:t>
              </a:r>
            </a:p>
            <a:p>
              <a:pPr algn="ctr" eaLnBrk="1" hangingPunct="1">
                <a:defRPr/>
              </a:pPr>
              <a:r>
                <a:rPr lang="ru-RU" sz="300" b="1" dirty="0">
                  <a:solidFill>
                    <a:schemeClr val="bg1"/>
                  </a:solidFill>
                  <a:latin typeface="Palatino Linotype" pitchFamily="18" charset="0"/>
                  <a:cs typeface="Times New Roman" pitchFamily="18" charset="0"/>
                </a:rPr>
                <a:t>Система энергетического </a:t>
              </a:r>
              <a:r>
                <a:rPr lang="ru-RU" sz="300" b="1" dirty="0" smtClean="0">
                  <a:solidFill>
                    <a:schemeClr val="bg1"/>
                  </a:solidFill>
                  <a:latin typeface="Palatino Linotype" pitchFamily="18" charset="0"/>
                  <a:cs typeface="Times New Roman" pitchFamily="18" charset="0"/>
                </a:rPr>
                <a:t>менеджмента</a:t>
              </a:r>
            </a:p>
            <a:p>
              <a:pPr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100" b="1" dirty="0" smtClean="0">
                  <a:solidFill>
                    <a:schemeClr val="bg1"/>
                  </a:solidFill>
                  <a:latin typeface="Palatino Linotype" pitchFamily="18" charset="0"/>
                  <a:ea typeface="Calibri" pitchFamily="34" charset="0"/>
                  <a:cs typeface="Times New Roman" pitchFamily="18" charset="0"/>
                </a:rPr>
                <a:t> </a:t>
              </a:r>
              <a:endParaRPr lang="ru-RU" sz="1100" b="1" dirty="0">
                <a:solidFill>
                  <a:schemeClr val="bg1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20872" y="2166119"/>
            <a:ext cx="6564735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Область сертификации </a:t>
            </a:r>
            <a:r>
              <a:rPr lang="ru-RU" sz="12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АО </a:t>
            </a:r>
            <a:r>
              <a:rPr lang="ru-RU" sz="12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«КТЖ - Грузовые перевозки»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«Перевозка грузов в сфере </a:t>
            </a:r>
            <a:r>
              <a:rPr lang="ru-RU" sz="12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железнодорожного </a:t>
            </a:r>
            <a:r>
              <a:rPr lang="ru-RU" sz="12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транспорта</a:t>
            </a:r>
            <a:r>
              <a:rPr lang="ru-RU" sz="12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»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B2A3232C-C6F9-44CA-A78E-51662CB53404}"/>
              </a:ext>
            </a:extLst>
          </p:cNvPr>
          <p:cNvGrpSpPr/>
          <p:nvPr/>
        </p:nvGrpSpPr>
        <p:grpSpPr>
          <a:xfrm>
            <a:off x="82102" y="1043608"/>
            <a:ext cx="6584033" cy="997427"/>
            <a:chOff x="-9055" y="1107027"/>
            <a:chExt cx="4294039" cy="74807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32" y="1670431"/>
              <a:ext cx="4284652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000" dirty="0" smtClean="0">
                  <a:solidFill>
                    <a:srgbClr val="000099"/>
                  </a:solidFill>
                  <a:latin typeface="Palatino Linotype" pitchFamily="18" charset="0"/>
                  <a:cs typeface="Times New Roman" pitchFamily="18" charset="0"/>
                </a:rPr>
                <a:t>ISO</a:t>
              </a:r>
              <a:r>
                <a:rPr lang="ru-RU" sz="1000" dirty="0" smtClean="0">
                  <a:solidFill>
                    <a:srgbClr val="000099"/>
                  </a:solidFill>
                  <a:latin typeface="Palatino Linotype" pitchFamily="18" charset="0"/>
                  <a:cs typeface="Times New Roman" pitchFamily="18" charset="0"/>
                </a:rPr>
                <a:t> 50001:2011 </a:t>
              </a:r>
              <a:r>
                <a:rPr lang="ru-RU" sz="1000" dirty="0" smtClean="0">
                  <a:solidFill>
                    <a:schemeClr val="accent1">
                      <a:lumMod val="50000"/>
                    </a:schemeClr>
                  </a:solidFill>
                  <a:latin typeface="Palatino Linotype" pitchFamily="18" charset="0"/>
                </a:rPr>
                <a:t>«Системы энергоменеджмента. Требования и руководство по применению»</a:t>
              </a:r>
              <a:endPara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-2867" y="1107027"/>
              <a:ext cx="4276011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00" dirty="0">
                  <a:solidFill>
                    <a:srgbClr val="000099"/>
                  </a:solidFill>
                  <a:latin typeface="Palatino Linotype" pitchFamily="18" charset="0"/>
                  <a:cs typeface="Times New Roman" pitchFamily="18" charset="0"/>
                </a:rPr>
                <a:t>ISO 9001-2015 «</a:t>
              </a:r>
              <a:r>
                <a:rPr lang="ru-RU" sz="1000" dirty="0">
                  <a:solidFill>
                    <a:schemeClr val="accent1">
                      <a:lumMod val="50000"/>
                    </a:schemeClr>
                  </a:solidFill>
                  <a:latin typeface="Palatino Linotype" pitchFamily="18" charset="0"/>
                </a:rPr>
                <a:t>Системы менеджмента качества. Требования»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9055" y="1485765"/>
              <a:ext cx="4281452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000" dirty="0">
                  <a:solidFill>
                    <a:srgbClr val="000099"/>
                  </a:solidFill>
                  <a:latin typeface="Palatino Linotype" pitchFamily="18" charset="0"/>
                  <a:cs typeface="Times New Roman" pitchFamily="18" charset="0"/>
                </a:rPr>
                <a:t>OHSAS 18001-2007 </a:t>
              </a:r>
              <a:r>
                <a:rPr lang="ru-RU" sz="1000" dirty="0">
                  <a:solidFill>
                    <a:schemeClr val="accent1">
                      <a:lumMod val="50000"/>
                    </a:schemeClr>
                  </a:solidFill>
                  <a:latin typeface="Palatino Linotype" pitchFamily="18" charset="0"/>
                </a:rPr>
                <a:t>«Системы менеджмента профессиональной безопасности и охраны труда. Требования»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32" y="1282176"/>
              <a:ext cx="4281452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000" dirty="0">
                  <a:solidFill>
                    <a:srgbClr val="000099"/>
                  </a:solidFill>
                  <a:latin typeface="Palatino Linotype" pitchFamily="18" charset="0"/>
                  <a:cs typeface="Times New Roman" pitchFamily="18" charset="0"/>
                </a:rPr>
                <a:t>ISO 14001-2015 </a:t>
              </a:r>
              <a:r>
                <a:rPr lang="ru-RU" sz="1000" dirty="0">
                  <a:solidFill>
                    <a:schemeClr val="accent1">
                      <a:lumMod val="50000"/>
                    </a:schemeClr>
                  </a:solidFill>
                  <a:latin typeface="Palatino Linotype" pitchFamily="18" charset="0"/>
                </a:rPr>
                <a:t>«Системы экологического менеджмента. Требования и руководство по применению»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6541" y="755576"/>
            <a:ext cx="67797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подтверждена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сертификатами о соответствии требованиям международных стандартов: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548823" y="3966319"/>
            <a:ext cx="223224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800" b="1" dirty="0">
                <a:latin typeface="Palatino Linotype" pitchFamily="18" charset="0"/>
                <a:cs typeface="Times New Roman" pitchFamily="18" charset="0"/>
              </a:rPr>
              <a:t>ТОО «</a:t>
            </a:r>
            <a:r>
              <a:rPr lang="en-US" sz="800" b="1" dirty="0">
                <a:latin typeface="Palatino Linotype" pitchFamily="18" charset="0"/>
                <a:cs typeface="Times New Roman" pitchFamily="18" charset="0"/>
              </a:rPr>
              <a:t>EUROASIA MS</a:t>
            </a:r>
            <a:r>
              <a:rPr lang="ru-RU" sz="800" b="1" dirty="0" smtClean="0">
                <a:latin typeface="Palatino Linotype" pitchFamily="18" charset="0"/>
                <a:cs typeface="Times New Roman" pitchFamily="18" charset="0"/>
              </a:rPr>
              <a:t>» </a:t>
            </a:r>
            <a:r>
              <a:rPr lang="ru-RU" sz="800" dirty="0" smtClean="0">
                <a:latin typeface="Palatino Linotype" pitchFamily="18" charset="0"/>
                <a:cs typeface="Times New Roman" pitchFamily="18" charset="0"/>
              </a:rPr>
              <a:t>- орган по подтверждению соответствия, аккредитованный </a:t>
            </a:r>
            <a:r>
              <a:rPr lang="ru-RU" sz="800" dirty="0">
                <a:latin typeface="Palatino Linotype" pitchFamily="18" charset="0"/>
                <a:cs typeface="Times New Roman" pitchFamily="18" charset="0"/>
              </a:rPr>
              <a:t>в </a:t>
            </a:r>
            <a:r>
              <a:rPr lang="ru-RU" sz="800" dirty="0" smtClean="0">
                <a:latin typeface="Palatino Linotype" pitchFamily="18" charset="0"/>
                <a:cs typeface="Times New Roman" pitchFamily="18" charset="0"/>
              </a:rPr>
              <a:t>РК</a:t>
            </a:r>
            <a:endParaRPr lang="ru-RU" sz="800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2251" y="3965907"/>
            <a:ext cx="190399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800" b="1" dirty="0" err="1">
                <a:latin typeface="Palatino Linotype" pitchFamily="18" charset="0"/>
                <a:cs typeface="Times New Roman" pitchFamily="18" charset="0"/>
              </a:rPr>
              <a:t>IQNet</a:t>
            </a:r>
            <a:r>
              <a:rPr lang="ru-RU" sz="800" b="1" dirty="0">
                <a:latin typeface="Palatino Linotype" pitchFamily="18" charset="0"/>
                <a:cs typeface="Times New Roman" pitchFamily="18" charset="0"/>
              </a:rPr>
              <a:t> -  </a:t>
            </a:r>
            <a:r>
              <a:rPr lang="ru-RU" sz="800" dirty="0">
                <a:latin typeface="Palatino Linotype" pitchFamily="18" charset="0"/>
                <a:cs typeface="Times New Roman" pitchFamily="18" charset="0"/>
              </a:rPr>
              <a:t>ассоциация национальных органов по сертификации систем менеджмента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05398" y="3966319"/>
            <a:ext cx="221434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800" b="1" dirty="0">
                <a:latin typeface="Palatino Linotype" pitchFamily="18" charset="0"/>
                <a:cs typeface="Times New Roman" pitchFamily="18" charset="0"/>
              </a:rPr>
              <a:t>Quality Austria – </a:t>
            </a:r>
            <a:r>
              <a:rPr lang="ru-RU" sz="800" dirty="0">
                <a:latin typeface="Palatino Linotype" pitchFamily="18" charset="0"/>
                <a:cs typeface="Times New Roman" pitchFamily="18" charset="0"/>
              </a:rPr>
              <a:t>международный орган по сертификации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96495" y="683568"/>
            <a:ext cx="659953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59" name="Прямоугольник 58"/>
          <p:cNvSpPr/>
          <p:nvPr/>
        </p:nvSpPr>
        <p:spPr>
          <a:xfrm flipV="1">
            <a:off x="82102" y="4670297"/>
            <a:ext cx="6622649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94184" y="4367009"/>
            <a:ext cx="6618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Карта реализованных рисков 2018г.                                           Реестр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рисков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2018г.                                                    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56" name="Picture 2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861" y="4716016"/>
            <a:ext cx="335239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2" y="4788024"/>
            <a:ext cx="3391298" cy="338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1" y="8172004"/>
            <a:ext cx="332289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77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28999" y="899592"/>
            <a:ext cx="3240361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50" kern="0" dirty="0">
                <a:solidFill>
                  <a:prstClr val="black"/>
                </a:solidFill>
                <a:latin typeface="Palatino Linotype" pitchFamily="18" charset="0"/>
              </a:rPr>
              <a:t>В АО «КТЖ-ГП» внедрена корпоративная система управления рисками (далее – КСУР).</a:t>
            </a:r>
          </a:p>
          <a:p>
            <a:pPr algn="just"/>
            <a:r>
              <a:rPr lang="ru-RU" sz="950" kern="0" dirty="0">
                <a:solidFill>
                  <a:prstClr val="black"/>
                </a:solidFill>
                <a:latin typeface="Palatino Linotype" pitchFamily="18" charset="0"/>
              </a:rPr>
              <a:t> КСУР – это набор взаимосвязанных элементов, объединенных в единый процесс, в рамках которого Совет директоров, руководство и работники, каждый на своем уровне, участвуют в выявлении потенциальных событий, которые могут повлиять на деятельность АО «КТЖ-ГП», а также в управлении этими событиями в рамках приемлемого для Единственного акционера уровня риска.</a:t>
            </a:r>
          </a:p>
          <a:p>
            <a:pPr algn="just"/>
            <a:r>
              <a:rPr lang="ru-RU" sz="950" kern="0" dirty="0">
                <a:solidFill>
                  <a:prstClr val="black"/>
                </a:solidFill>
                <a:latin typeface="Palatino Linotype" pitchFamily="18" charset="0"/>
              </a:rPr>
              <a:t>Основной целью КСУР АО «КТЖ-ГП» является повышение эффективности управления угрозами и возможностями, что должно способствовать процессу увеличения капитализации АО «КТЖ-ГП». </a:t>
            </a:r>
          </a:p>
          <a:p>
            <a:pPr algn="just"/>
            <a:r>
              <a:rPr lang="ru-RU" sz="950" kern="0" dirty="0">
                <a:solidFill>
                  <a:prstClr val="black"/>
                </a:solidFill>
                <a:latin typeface="Palatino Linotype" pitchFamily="18" charset="0"/>
              </a:rPr>
              <a:t>В 2018 году работа Комитета по рискам, Правления и Совета директоров Компании была направлена на дальнейшее совершенствование корпоративной системы управления рисками и приведение ее в соответствие с лучшими мировыми практиками. </a:t>
            </a:r>
          </a:p>
          <a:p>
            <a:pPr algn="just"/>
            <a:r>
              <a:rPr lang="ru-RU" sz="950" kern="0" dirty="0">
                <a:solidFill>
                  <a:prstClr val="black"/>
                </a:solidFill>
                <a:latin typeface="Palatino Linotype" pitchFamily="18" charset="0"/>
              </a:rPr>
              <a:t>Отчет по управлению рисками за 2018 год рассмотрен и принят Советом директоров АО «КТЖ-ГП» от 27.06.2019г., протокол №17.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4664" y="179512"/>
            <a:ext cx="313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УПРАВЛЕНИЕ РИСКАМИ</a:t>
            </a: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321233" y="611560"/>
            <a:ext cx="6408711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12211" y="4283968"/>
            <a:ext cx="31683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Мероприятия АО «КТЖ-ГП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» по 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КСУР</a:t>
            </a:r>
            <a:endParaRPr lang="ru-RU" sz="1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49360" y="4644008"/>
            <a:ext cx="6120000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54936" y="4644008"/>
            <a:ext cx="634812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	утвержден План мероприятий по совершенствованию корпоративной системы управления рисками (КСУР) на 2018 год;</a:t>
            </a:r>
          </a:p>
          <a:p>
            <a:pPr algn="just"/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	утвержден План мероприятий по управлению рисками филиалов АО «КТЖ-ГП» на 2018 год.</a:t>
            </a:r>
          </a:p>
          <a:p>
            <a:pPr algn="just"/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	утвержден План мероприятий по управлению ключевыми (критическими) рисками на 2018 год;</a:t>
            </a:r>
          </a:p>
          <a:p>
            <a:pPr algn="just"/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	в целях повышения эффективности работы системы управления рисками и поддержки риск-культуры в филиалах АО «КТЖ-ГП» проведены ознакомительные сессии с принципами и подходами в области управления рисками и внутреннего контроля, анонимное анкетирование работников с целью выявления рисков, мониторинг исполнений мероприятий по управлению рисками филиалов Общества;</a:t>
            </a:r>
            <a:endParaRPr lang="ru-RU" sz="1050" dirty="0">
              <a:latin typeface="Palatino Linotype" pitchFamily="18" charset="0"/>
            </a:endParaRPr>
          </a:p>
          <a:p>
            <a:pPr algn="just"/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	в целях повышения квалификации в области внутреннего контроля, сотрудник структурного подразделения по управлению рисками АО «КТЖ-ГП» прошел обучение на курсах на тему</a:t>
            </a:r>
            <a:r>
              <a:rPr lang="ru-RU" sz="1050" dirty="0">
                <a:latin typeface="Palatino Linotype" pitchFamily="18" charset="0"/>
              </a:rPr>
              <a:t> «Риск-ориентированное управление организацией», сертификационный экзамен (С31000)»;</a:t>
            </a:r>
            <a:endParaRPr lang="ru-RU" sz="105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algn="just"/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	утверждены реестр рисков, карта рисков, ключевые рисковые показатели и уровни толерантности к ключевым рискам;</a:t>
            </a:r>
          </a:p>
          <a:p>
            <a:pPr algn="just"/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	Комитетом по рискам и Правлением АО «КТЖ-ГП» рассмотрены и одобрены отчеты по реализовавшимся рискам филиалов АО «КТЖ-ГП» (на ежеквартальной основе);</a:t>
            </a:r>
          </a:p>
          <a:p>
            <a:pPr algn="just"/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	Советом директоров АО «КТЖ-ГП»  рассмотрены и приняты отчеты руководителя структурного подразделения по управлению рисками АО «КТЖ-ГП», с описанием и анализом ключевых рисков АО «КТЖ-ГП», а также сведениями по реализации планов и программ по минимизации рисков АО «КТЖ-ГП»(на ежеквартальной основе);</a:t>
            </a:r>
          </a:p>
          <a:p>
            <a:pPr algn="just"/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	проведена работа по рассмотрению и согласованию инвестиционных проектов, предоставлению заключений по вопросам страхования, займов и другим вопросам, выносящимся на рассмотрение Совета директоров АО «КТЖ-ГП».</a:t>
            </a:r>
            <a:endParaRPr lang="ru-RU" sz="105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033" y="755576"/>
            <a:ext cx="3508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Процесс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управления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рисками.                      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6632" y="1115616"/>
            <a:ext cx="3061426" cy="3235951"/>
            <a:chOff x="1477515" y="2411874"/>
            <a:chExt cx="3902970" cy="4320252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2708813" y="2411874"/>
              <a:ext cx="1403997" cy="1403997"/>
              <a:chOff x="1044008" y="684001"/>
              <a:chExt cx="1403997" cy="1403997"/>
            </a:xfrm>
          </p:grpSpPr>
          <p:sp>
            <p:nvSpPr>
              <p:cNvPr id="39" name="Овал 38"/>
              <p:cNvSpPr/>
              <p:nvPr/>
            </p:nvSpPr>
            <p:spPr>
              <a:xfrm>
                <a:off x="1044008" y="684001"/>
                <a:ext cx="1403997" cy="1403997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Овал 4"/>
              <p:cNvSpPr/>
              <p:nvPr/>
            </p:nvSpPr>
            <p:spPr>
              <a:xfrm>
                <a:off x="1249619" y="889612"/>
                <a:ext cx="992775" cy="9927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800" kern="1200" dirty="0" smtClean="0">
                    <a:latin typeface="Palatino Linotype" pitchFamily="18" charset="0"/>
                    <a:cs typeface="Times New Roman" pitchFamily="18" charset="0"/>
                  </a:rPr>
                  <a:t>Анализ и сбор информации</a:t>
                </a:r>
                <a:endParaRPr lang="ru-RU" sz="800" kern="1200" dirty="0">
                  <a:latin typeface="Palatino Linotype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3987101" y="3455873"/>
              <a:ext cx="323999" cy="347132"/>
              <a:chOff x="2322296" y="1728000"/>
              <a:chExt cx="323999" cy="347132"/>
            </a:xfrm>
          </p:grpSpPr>
          <p:sp>
            <p:nvSpPr>
              <p:cNvPr id="37" name="Стрелка вправо 36"/>
              <p:cNvSpPr/>
              <p:nvPr/>
            </p:nvSpPr>
            <p:spPr>
              <a:xfrm rot="2597354">
                <a:off x="2322296" y="1728000"/>
                <a:ext cx="323999" cy="347132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Стрелка вправо 6"/>
              <p:cNvSpPr/>
              <p:nvPr/>
            </p:nvSpPr>
            <p:spPr>
              <a:xfrm rot="2597354">
                <a:off x="2335520" y="1764102"/>
                <a:ext cx="226799" cy="2082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800" kern="1200">
                  <a:latin typeface="Palatino Linotype" pitchFamily="18" charset="0"/>
                </a:endParaRPr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3976488" y="3606021"/>
              <a:ext cx="1403997" cy="1403997"/>
              <a:chOff x="2311683" y="1878148"/>
              <a:chExt cx="1403997" cy="1403997"/>
            </a:xfrm>
          </p:grpSpPr>
          <p:sp>
            <p:nvSpPr>
              <p:cNvPr id="35" name="Овал 34"/>
              <p:cNvSpPr/>
              <p:nvPr/>
            </p:nvSpPr>
            <p:spPr>
              <a:xfrm>
                <a:off x="2311683" y="1878148"/>
                <a:ext cx="1403997" cy="1403997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Овал 8"/>
              <p:cNvSpPr/>
              <p:nvPr/>
            </p:nvSpPr>
            <p:spPr>
              <a:xfrm>
                <a:off x="2517294" y="2083759"/>
                <a:ext cx="992775" cy="9927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800" kern="1200" dirty="0" smtClean="0">
                    <a:latin typeface="Palatino Linotype" pitchFamily="18" charset="0"/>
                    <a:cs typeface="Times New Roman" pitchFamily="18" charset="0"/>
                  </a:rPr>
                  <a:t>Формирование реестра рисков</a:t>
                </a:r>
                <a:endParaRPr lang="ru-RU" sz="800" kern="1200" dirty="0">
                  <a:latin typeface="Palatino Linotype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4365487" y="5021874"/>
              <a:ext cx="360000" cy="324000"/>
              <a:chOff x="2700682" y="3294001"/>
              <a:chExt cx="360000" cy="324000"/>
            </a:xfrm>
          </p:grpSpPr>
          <p:sp>
            <p:nvSpPr>
              <p:cNvPr id="33" name="Стрелка вправо 32"/>
              <p:cNvSpPr/>
              <p:nvPr/>
            </p:nvSpPr>
            <p:spPr>
              <a:xfrm rot="5984641">
                <a:off x="2718682" y="3276001"/>
                <a:ext cx="324000" cy="360000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Стрелка вправо 10"/>
              <p:cNvSpPr/>
              <p:nvPr/>
            </p:nvSpPr>
            <p:spPr>
              <a:xfrm rot="16784641">
                <a:off x="2775507" y="3300102"/>
                <a:ext cx="226800" cy="216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800" kern="1200">
                  <a:latin typeface="Palatino Linotype" pitchFamily="18" charset="0"/>
                </a:endParaRPr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3680804" y="5327877"/>
              <a:ext cx="1403997" cy="1403997"/>
              <a:chOff x="2015999" y="3600004"/>
              <a:chExt cx="1403997" cy="140399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2015999" y="3600004"/>
                <a:ext cx="1403997" cy="1403997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Овал 12"/>
              <p:cNvSpPr/>
              <p:nvPr/>
            </p:nvSpPr>
            <p:spPr>
              <a:xfrm>
                <a:off x="2221610" y="3805615"/>
                <a:ext cx="992775" cy="9927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800" kern="1200" dirty="0" smtClean="0">
                    <a:latin typeface="Palatino Linotype" pitchFamily="18" charset="0"/>
                    <a:cs typeface="Times New Roman" pitchFamily="18" charset="0"/>
                  </a:rPr>
                  <a:t>Определение риск-аппетита</a:t>
                </a:r>
                <a:endParaRPr lang="ru-RU" sz="800" kern="1200" dirty="0">
                  <a:latin typeface="Palatino Linotype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3332591" y="5897568"/>
              <a:ext cx="323968" cy="360000"/>
              <a:chOff x="1667786" y="4169695"/>
              <a:chExt cx="323968" cy="360000"/>
            </a:xfrm>
          </p:grpSpPr>
          <p:sp>
            <p:nvSpPr>
              <p:cNvPr id="29" name="Стрелка вправо 28"/>
              <p:cNvSpPr/>
              <p:nvPr/>
            </p:nvSpPr>
            <p:spPr>
              <a:xfrm rot="10799518">
                <a:off x="1667786" y="4169695"/>
                <a:ext cx="323968" cy="360000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Стрелка вправо 14"/>
              <p:cNvSpPr/>
              <p:nvPr/>
            </p:nvSpPr>
            <p:spPr>
              <a:xfrm rot="21599518">
                <a:off x="1764976" y="4241688"/>
                <a:ext cx="226778" cy="216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800" kern="1200">
                  <a:latin typeface="Palatino Linotype" pitchFamily="18" charset="0"/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1880829" y="5328129"/>
              <a:ext cx="1403997" cy="1403997"/>
              <a:chOff x="216024" y="3600256"/>
              <a:chExt cx="1403997" cy="1403997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216024" y="3600256"/>
                <a:ext cx="1403997" cy="1403997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Овал 16"/>
              <p:cNvSpPr/>
              <p:nvPr/>
            </p:nvSpPr>
            <p:spPr>
              <a:xfrm>
                <a:off x="421635" y="3805867"/>
                <a:ext cx="992775" cy="9927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800" kern="1200" dirty="0" smtClean="0">
                    <a:latin typeface="Palatino Linotype" pitchFamily="18" charset="0"/>
                    <a:cs typeface="Times New Roman" pitchFamily="18" charset="0"/>
                  </a:rPr>
                  <a:t>Оценка рисков</a:t>
                </a:r>
                <a:endParaRPr lang="ru-RU" sz="800" kern="1200" dirty="0">
                  <a:latin typeface="Palatino Linotype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2189438" y="4980734"/>
              <a:ext cx="347132" cy="358707"/>
              <a:chOff x="524633" y="3252861"/>
              <a:chExt cx="347132" cy="358707"/>
            </a:xfrm>
          </p:grpSpPr>
          <p:sp>
            <p:nvSpPr>
              <p:cNvPr id="25" name="Стрелка вправо 24"/>
              <p:cNvSpPr/>
              <p:nvPr/>
            </p:nvSpPr>
            <p:spPr>
              <a:xfrm rot="15409138">
                <a:off x="518845" y="3258649"/>
                <a:ext cx="358707" cy="347132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Стрелка вправо 18"/>
              <p:cNvSpPr/>
              <p:nvPr/>
            </p:nvSpPr>
            <p:spPr>
              <a:xfrm rot="26209138">
                <a:off x="582788" y="3378773"/>
                <a:ext cx="254567" cy="2082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800" kern="1200">
                  <a:latin typeface="Palatino Linotype" pitchFamily="18" charset="0"/>
                </a:endParaRP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1477515" y="3606021"/>
              <a:ext cx="1403997" cy="1403997"/>
              <a:chOff x="-187290" y="1878148"/>
              <a:chExt cx="1403997" cy="1403997"/>
            </a:xfrm>
          </p:grpSpPr>
          <p:sp>
            <p:nvSpPr>
              <p:cNvPr id="23" name="Овал 22"/>
              <p:cNvSpPr/>
              <p:nvPr/>
            </p:nvSpPr>
            <p:spPr>
              <a:xfrm>
                <a:off x="-187290" y="1878148"/>
                <a:ext cx="1403997" cy="1403997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Овал 20"/>
              <p:cNvSpPr/>
              <p:nvPr/>
            </p:nvSpPr>
            <p:spPr>
              <a:xfrm>
                <a:off x="18321" y="2083759"/>
                <a:ext cx="992775" cy="9927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800" kern="1200" dirty="0" smtClean="0">
                    <a:latin typeface="Palatino Linotype" pitchFamily="18" charset="0"/>
                    <a:cs typeface="Times New Roman" pitchFamily="18" charset="0"/>
                  </a:rPr>
                  <a:t>Отчетность по рискам</a:t>
                </a:r>
                <a:endParaRPr lang="ru-RU" sz="800" kern="1200" dirty="0">
                  <a:latin typeface="Palatino Linotype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2602250" y="3491873"/>
              <a:ext cx="324000" cy="323999"/>
              <a:chOff x="937445" y="1764000"/>
              <a:chExt cx="324000" cy="323999"/>
            </a:xfrm>
          </p:grpSpPr>
          <p:sp>
            <p:nvSpPr>
              <p:cNvPr id="21" name="Стрелка вправо 20"/>
              <p:cNvSpPr/>
              <p:nvPr/>
            </p:nvSpPr>
            <p:spPr>
              <a:xfrm rot="18952653">
                <a:off x="937445" y="1764000"/>
                <a:ext cx="324000" cy="323999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Стрелка вправо 22"/>
              <p:cNvSpPr/>
              <p:nvPr/>
            </p:nvSpPr>
            <p:spPr>
              <a:xfrm rot="18952653">
                <a:off x="951157" y="1862635"/>
                <a:ext cx="226800" cy="19439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800" kern="1200">
                  <a:latin typeface="Palatino Linotype" pitchFamily="18" charset="0"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3789040" y="8782580"/>
            <a:ext cx="295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11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6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381" y="467544"/>
            <a:ext cx="6488780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  <a:latin typeface="Palatino Linotype" pitchFamily="18" charset="0"/>
              </a:rPr>
              <a:t>АО «КТЖ-ГП» может быть подвержено следующим ключевым рискам, которые могут негативно влиять на ее деятельность и достижение стратегических целей: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4664" y="899592"/>
            <a:ext cx="61926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01802" y="971600"/>
            <a:ext cx="6461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Риск снижения объема грузоперевозок </a:t>
            </a:r>
            <a:r>
              <a:rPr lang="ru-RU" sz="1000" i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вследствие изменений внешних экономических условий, колебания рыночных цен на экспортируемые сырьевые товары, дефицит подвижного состава и ряд других причин. 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23198" y="1331640"/>
            <a:ext cx="6174154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60646" y="1331640"/>
            <a:ext cx="64896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Ухудшение экономических условий может привести к снижению объема предоставляемых услуг по перевозке грузов железнодорожным транспортом, к снижению производительности труда, увеличению себестоимости реализованной продукции и оказанных услуг, что негативно отразится на исполнении запланированных показателей.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АО «КТЖ-ГП»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осуществляет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мероприятия по повышению эффективности своей деятельности, создание благоприятных условий по маршруту следования грузов для казахстанских экспортеров, улучшение качества предоставляемых услуг: гибкое планирование перевозок, строгое соблюдение графика движения и подачи вагонов, повышение транспарентности (прозрачности) всех элементов системы взаимодействия перевозчика с операторами и грузоотправителями, увеличению транзитных перевозок и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др.</a:t>
            </a:r>
            <a:endParaRPr lang="ru-RU" sz="1000" kern="0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1920" y="2843808"/>
            <a:ext cx="64349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Риски 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нарушения безопасности движения, риск производственного травматизма 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46712" y="3059832"/>
            <a:ext cx="6327125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09307" y="3059832"/>
            <a:ext cx="65030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АО «КТЖ-ГП» подвержено рискам безопасности движения, включая столкновения, сходы подвижного состава в грузовых и/или пассажирских поездах на магистральных, станционных и подъездных путях и/или при производстве маневровой работы с подвижным составом на станциях, стихийных бедствий. Для управления данным риском АО «КТЖ-ГП»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реализует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мероприятия по усилению профилактической работы по организации и обеспечению безопасности движения поездов, связанных с движением поездов.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рамках управления рисками производственного травматизма АО «КТЖ-ГП»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реализует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мероприятия по обеспечению безопасности и охраны труда, профилактике производственного травматизма и улучшению условий труда, обеспечивает обязательное страхование работников от несчастных случаев при исполнении ими трудовых (служебных) обязанностей.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45821" y="4644008"/>
            <a:ext cx="41625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Валютный риск, риск снижения ликвидности 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285729" y="4860032"/>
            <a:ext cx="6327123" cy="36722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21920" y="4932040"/>
            <a:ext cx="648967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АО «КТЖ-ГП» подвержено валютному риску, в связи с имеющимися  обязательствами в долларах США и евро. Негативная ситуация на валютном рынке, связанная с колебаниями валют, давлением внешних факторов  на курс национальной валюты, приводит к увеличению расходов АО «КТЖ-ГП»  по курсовой разнице.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рамках управления данным риском, с целью контроля валютного риска, АО «КТЖ-ГП»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проводится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мониторинг конъюнктуры финансовых рынков, управление распределением временно-свободных денежных средств, а также мероприятия по рефинансированию займов в иностранной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валюте.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Риск ликвидности является одним из основных видов финансового риска АО «КТЖ-ГП», под риском ликвидности понимают опасность того, что АО «КТЖ-ГП»  может оказаться неплатежеспособной и не сможет выполнить свои обязательства перед контрагентами. Важность оценки риска ликвидности и управления им в последние годы значительно возросла, АО «КТЖ-ГП»  контролирует риск ликвидности в соответствии с требованиями Единственного акционера по управлению данным риском, управляет им путем постоянного мониторинга прогнозируемого и фактического движения денег, сравнения сроков погашения финансовых обязательств, поддержания адекватных резервов, банковских займов и доступных кредитных линий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.</a:t>
            </a:r>
            <a:endParaRPr lang="ru-RU" sz="1000" kern="0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5821" y="7308304"/>
            <a:ext cx="34574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Риск 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неисполнения инвестиционных проектов 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68300" y="7524328"/>
            <a:ext cx="6463383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21920" y="7524328"/>
            <a:ext cx="6374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Инвестиционные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риски АО «КТЖ-ГП»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связаны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возможностью недополучения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или потери прибыли в ходе реализации инвестиционных проектов. Инвестиционный риск является результатом совокупного действия всех факторов, определяющих различные виды рисков: экономических, технических, социальных, экологических и др.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рамках управления данным риском владельцами риска проводится мониторинг исполнения инвестиционных проектов, формирование и своевременная корректировка инвестиционного бюджета в соответствии с инвестиционными возможностями АО «КТЖ-ГП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»,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своевременное уведомление поставщика/подрядчика о невыполненных обязательствах и другие меры. </a:t>
            </a:r>
            <a:endParaRPr lang="ru-RU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3789040" y="8782580"/>
            <a:ext cx="295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12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6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12" y="146447"/>
            <a:ext cx="6618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Диагностика системы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корпоративного управления АО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«КТЖ-Грузовые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перевозки» в 2018 году проведенного Службой внутреннего аудита АО «НК «ҚТЖ»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52077" y="1043608"/>
            <a:ext cx="6445275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05252"/>
              </p:ext>
            </p:extLst>
          </p:nvPr>
        </p:nvGraphicFramePr>
        <p:xfrm>
          <a:off x="236659" y="1691680"/>
          <a:ext cx="6527087" cy="548640"/>
        </p:xfrm>
        <a:graphic>
          <a:graphicData uri="http://schemas.openxmlformats.org/drawingml/2006/table">
            <a:tbl>
              <a:tblPr/>
              <a:tblGrid>
                <a:gridCol w="532678"/>
                <a:gridCol w="554846"/>
                <a:gridCol w="5439563"/>
              </a:tblGrid>
              <a:tr h="4286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В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5764" marR="65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5764" marR="65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Система корпоративного управления АО 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«КТЖ-ГП</a:t>
                      </a:r>
                      <a:r>
                        <a:rPr lang="ru-RU" sz="12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» не соответствует большинству установленных критериев, отсутствует достаточное подтверждение того, что система работает 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эффективно. </a:t>
                      </a:r>
                      <a:endParaRPr lang="ru-RU" sz="12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5764" marR="65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4283" y="1066047"/>
            <a:ext cx="63603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По итогам проведенной диагностики АО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«КТЖ-Грузовые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перевозки» присвоен рейтинг: </a:t>
            </a:r>
          </a:p>
        </p:txBody>
      </p:sp>
      <p:graphicFrame>
        <p:nvGraphicFramePr>
          <p:cNvPr id="8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734070"/>
              </p:ext>
            </p:extLst>
          </p:nvPr>
        </p:nvGraphicFramePr>
        <p:xfrm>
          <a:off x="214282" y="2483768"/>
          <a:ext cx="638307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89040" y="8782580"/>
            <a:ext cx="295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13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163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3"/>
          <p:cNvSpPr txBox="1">
            <a:spLocks/>
          </p:cNvSpPr>
          <p:nvPr/>
        </p:nvSpPr>
        <p:spPr>
          <a:xfrm>
            <a:off x="332657" y="53780"/>
            <a:ext cx="6408712" cy="6297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План мероприятий по совершенствованию 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системы корпоративного управления </a:t>
            </a: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236962"/>
              </p:ext>
            </p:extLst>
          </p:nvPr>
        </p:nvGraphicFramePr>
        <p:xfrm>
          <a:off x="116632" y="971600"/>
          <a:ext cx="6741368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52076" y="755576"/>
            <a:ext cx="6445275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89040" y="8782580"/>
            <a:ext cx="295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14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054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8199" y="6732240"/>
            <a:ext cx="640714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11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МЕРОПРИЯТИЯ ПО СНИЖЕНИЮ НЕСЧАСТНЫХ СЛУЧАЕВ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702161"/>
              </p:ext>
            </p:extLst>
          </p:nvPr>
        </p:nvGraphicFramePr>
        <p:xfrm>
          <a:off x="260646" y="7236296"/>
          <a:ext cx="6264696" cy="7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116"/>
                <a:gridCol w="1044116"/>
                <a:gridCol w="1044116"/>
                <a:gridCol w="1044116"/>
                <a:gridCol w="1044116"/>
                <a:gridCol w="1044116"/>
              </a:tblGrid>
              <a:tr h="28096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Количество мероприятий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Освоение средств, тыс.т.</a:t>
                      </a:r>
                      <a:endParaRPr lang="ru-RU" sz="900" kern="0" dirty="0" smtClean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900" kern="0" dirty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05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план</a:t>
                      </a:r>
                    </a:p>
                  </a:txBody>
                  <a:tcPr marL="7880" marR="7880" marT="787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факт</a:t>
                      </a:r>
                      <a:endParaRPr lang="ru-RU" sz="900" kern="0" dirty="0" smtClean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7880" marR="7880" marT="787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% </a:t>
                      </a:r>
                    </a:p>
                  </a:txBody>
                  <a:tcPr marL="7880" marR="7880" marT="787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план </a:t>
                      </a:r>
                      <a:endParaRPr lang="ru-RU" sz="900" kern="0" dirty="0" smtClean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7880" marR="7880" marT="787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факт</a:t>
                      </a:r>
                      <a:endParaRPr lang="ru-RU" sz="900" kern="0" dirty="0" smtClean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7880" marR="7880" marT="787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880" marR="7880" marT="7873" marB="0" anchor="ctr" horzOverflow="overflow"/>
                </a:tc>
              </a:tr>
              <a:tr h="1905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484</a:t>
                      </a:r>
                    </a:p>
                  </a:txBody>
                  <a:tcPr marL="7880" marR="7880" marT="787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484</a:t>
                      </a:r>
                    </a:p>
                  </a:txBody>
                  <a:tcPr marL="7880" marR="7880" marT="787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880" marR="7880" marT="787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1 279 491,70</a:t>
                      </a:r>
                    </a:p>
                  </a:txBody>
                  <a:tcPr marL="7880" marR="7880" marT="787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1 279 491,70</a:t>
                      </a:r>
                    </a:p>
                  </a:txBody>
                  <a:tcPr marL="7880" marR="7880" marT="787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7880" marR="7880" marT="7873" marB="0" anchor="ctr" horzOverflow="overflow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4644" y="802838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Комплексные мероприятия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по улучшению условий и безопасности труда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на 2018 год запланированы на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сумму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1 279 491,70 тенге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,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выполнены на 100%.</a:t>
            </a:r>
            <a:endParaRPr lang="ru-RU" sz="900" kern="0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92134669"/>
              </p:ext>
            </p:extLst>
          </p:nvPr>
        </p:nvGraphicFramePr>
        <p:xfrm>
          <a:off x="115942" y="3923928"/>
          <a:ext cx="6282693" cy="2714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861048" y="2969240"/>
            <a:ext cx="2880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82C50"/>
                </a:solidFill>
              </a:rPr>
              <a:t>ИТОГО РАСХОДЫ:</a:t>
            </a:r>
          </a:p>
          <a:p>
            <a:r>
              <a:rPr lang="ru-RU" sz="1400" b="1" u="sng" dirty="0" smtClean="0">
                <a:solidFill>
                  <a:srgbClr val="082C50"/>
                </a:solidFill>
              </a:rPr>
              <a:t>2017 год - 183,35 млн. тенге.</a:t>
            </a:r>
          </a:p>
          <a:p>
            <a:r>
              <a:rPr lang="ru-RU" sz="1400" b="1" u="sng" dirty="0" smtClean="0">
                <a:solidFill>
                  <a:srgbClr val="082C50"/>
                </a:solidFill>
              </a:rPr>
              <a:t>2018 год – 101,09 млн.тенге.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624" y="489030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Профессиональная безопасность и здоровье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52077" y="827584"/>
            <a:ext cx="6157243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8098" y="901333"/>
            <a:ext cx="6111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В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2018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году допущено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14 случаев производственного травматизма взятых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на учет (в том числе с летальным исходом - 4)</a:t>
            </a:r>
          </a:p>
          <a:p>
            <a:pPr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В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2017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г. – допущено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11 случаев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производственного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травматизм взятых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на учет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(в том числе с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летальным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исходом -4). </a:t>
            </a:r>
            <a:endParaRPr lang="ru-RU" sz="900" kern="0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628444425"/>
              </p:ext>
            </p:extLst>
          </p:nvPr>
        </p:nvGraphicFramePr>
        <p:xfrm>
          <a:off x="14045" y="1512566"/>
          <a:ext cx="6615452" cy="1456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314374" y="7020272"/>
            <a:ext cx="6157243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371" y="34079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Производственная безопасность и экология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8337" y="378882"/>
            <a:ext cx="619268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199" y="2841992"/>
            <a:ext cx="35268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3366"/>
                </a:solidFill>
              </a:rPr>
              <a:t>Распределение производственного травматизма по хозяйствам:</a:t>
            </a:r>
          </a:p>
          <a:p>
            <a:r>
              <a:rPr lang="ru-RU" sz="1400" dirty="0" smtClean="0">
                <a:solidFill>
                  <a:srgbClr val="003366"/>
                </a:solidFill>
              </a:rPr>
              <a:t>Вагонное хозяйство - 3 события.</a:t>
            </a:r>
          </a:p>
          <a:p>
            <a:r>
              <a:rPr lang="ru-RU" sz="1400" dirty="0" smtClean="0">
                <a:solidFill>
                  <a:srgbClr val="003366"/>
                </a:solidFill>
              </a:rPr>
              <a:t>Локомотивное хозяйство - 5 событий;</a:t>
            </a:r>
          </a:p>
          <a:p>
            <a:r>
              <a:rPr lang="ru-RU" sz="1400" dirty="0" smtClean="0">
                <a:solidFill>
                  <a:srgbClr val="003366"/>
                </a:solidFill>
              </a:rPr>
              <a:t>Хозяйство движения - 6 событий.</a:t>
            </a:r>
            <a:endParaRPr lang="ru-RU" sz="1400" dirty="0">
              <a:solidFill>
                <a:srgbClr val="0033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9040" y="8782580"/>
            <a:ext cx="295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15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924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8640" y="827584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В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2018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году по АО «КТЖ-Грузовые перевозки» допущено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77 случаев  нарушений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безопасности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движения.</a:t>
            </a:r>
            <a:endParaRPr lang="ru-RU" sz="9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algn="just"/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В 2017 году - 114 случай.  </a:t>
            </a:r>
            <a:endParaRPr lang="ru-RU" sz="900" kern="0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337" y="6588224"/>
            <a:ext cx="654102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По итогам 2018 года, достигнуто снижение случаев нарушения безопасности движения поездов на 37 случаев или 33%. </a:t>
            </a:r>
          </a:p>
          <a:p>
            <a:pPr algn="just"/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Меры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по снижению случаев нарушений безопасности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движения:</a:t>
            </a:r>
            <a:endParaRPr lang="ru-RU" sz="9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- </a:t>
            </a:r>
            <a:r>
              <a:rPr lang="ru-RU" sz="900" kern="0" dirty="0" smtClean="0">
                <a:latin typeface="Palatino Linotype" pitchFamily="18" charset="0"/>
              </a:rPr>
              <a:t>обучение, инструктирование и проверка знаний;</a:t>
            </a:r>
            <a:endParaRPr lang="ru-RU" sz="900" kern="0" dirty="0">
              <a:latin typeface="Palatino Linotype" pitchFamily="18" charset="0"/>
            </a:endParaRPr>
          </a:p>
          <a:p>
            <a:pPr algn="just"/>
            <a:r>
              <a:rPr lang="ru-RU" sz="900" kern="0" dirty="0">
                <a:latin typeface="Palatino Linotype" pitchFamily="18" charset="0"/>
              </a:rPr>
              <a:t>- </a:t>
            </a:r>
            <a:r>
              <a:rPr lang="ru-RU" sz="900" kern="0" dirty="0" smtClean="0">
                <a:latin typeface="Palatino Linotype" pitchFamily="18" charset="0"/>
              </a:rPr>
              <a:t>внутренний контроль и аудит;</a:t>
            </a:r>
            <a:endParaRPr lang="ru-RU" sz="900" kern="0" dirty="0">
              <a:latin typeface="Palatino Linotype" pitchFamily="18" charset="0"/>
            </a:endParaRPr>
          </a:p>
          <a:p>
            <a:pPr algn="just"/>
            <a:r>
              <a:rPr lang="ru-RU" sz="900" kern="0" dirty="0" smtClean="0">
                <a:latin typeface="Palatino Linotype" pitchFamily="18" charset="0"/>
              </a:rPr>
              <a:t>- анализ случаев и принятие корректирующих и профилактических мер по недопущению повторных НБД</a:t>
            </a:r>
            <a:r>
              <a:rPr lang="ru-RU" sz="900" kern="0" dirty="0">
                <a:latin typeface="Palatino Linotype" pitchFamily="18" charset="0"/>
              </a:rPr>
              <a:t>.</a:t>
            </a:r>
            <a:endParaRPr lang="ru-RU" sz="900" kern="0" dirty="0" smtClean="0">
              <a:latin typeface="Palatino Linotyp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640" y="25152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Безопасность движения поездов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60648" y="1187624"/>
            <a:ext cx="6157243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32656" y="6516216"/>
            <a:ext cx="6157243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128337" y="565841"/>
            <a:ext cx="619268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aphicFrame>
        <p:nvGraphicFramePr>
          <p:cNvPr id="3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115133"/>
              </p:ext>
            </p:extLst>
          </p:nvPr>
        </p:nvGraphicFramePr>
        <p:xfrm>
          <a:off x="128337" y="1201526"/>
          <a:ext cx="6541023" cy="135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4" name="Picture 4" descr="C:\Users\Aikenov_D\Desktop\КЗ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2" y="3218776"/>
            <a:ext cx="6624736" cy="271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654512" y="6012160"/>
            <a:ext cx="2158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- события  не допущены</a:t>
            </a:r>
            <a:endParaRPr lang="ru-RU" sz="1400" b="1" dirty="0"/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2727465909"/>
              </p:ext>
            </p:extLst>
          </p:nvPr>
        </p:nvGraphicFramePr>
        <p:xfrm>
          <a:off x="3400443" y="3469271"/>
          <a:ext cx="864096" cy="675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32623815"/>
              </p:ext>
            </p:extLst>
          </p:nvPr>
        </p:nvGraphicFramePr>
        <p:xfrm>
          <a:off x="2663586" y="3703477"/>
          <a:ext cx="768416" cy="57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2107278479"/>
              </p:ext>
            </p:extLst>
          </p:nvPr>
        </p:nvGraphicFramePr>
        <p:xfrm>
          <a:off x="1268759" y="4971948"/>
          <a:ext cx="864097" cy="810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1812178715"/>
              </p:ext>
            </p:extLst>
          </p:nvPr>
        </p:nvGraphicFramePr>
        <p:xfrm>
          <a:off x="4365104" y="3643797"/>
          <a:ext cx="967531" cy="595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1123577166"/>
              </p:ext>
            </p:extLst>
          </p:nvPr>
        </p:nvGraphicFramePr>
        <p:xfrm>
          <a:off x="5559642" y="4147604"/>
          <a:ext cx="900659" cy="624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435601776"/>
              </p:ext>
            </p:extLst>
          </p:nvPr>
        </p:nvGraphicFramePr>
        <p:xfrm>
          <a:off x="4808481" y="4951994"/>
          <a:ext cx="901926" cy="680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890978927"/>
              </p:ext>
            </p:extLst>
          </p:nvPr>
        </p:nvGraphicFramePr>
        <p:xfrm>
          <a:off x="3788479" y="4971948"/>
          <a:ext cx="936665" cy="670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3404532389"/>
              </p:ext>
            </p:extLst>
          </p:nvPr>
        </p:nvGraphicFramePr>
        <p:xfrm>
          <a:off x="3224681" y="5134166"/>
          <a:ext cx="905332" cy="652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4050374071"/>
              </p:ext>
            </p:extLst>
          </p:nvPr>
        </p:nvGraphicFramePr>
        <p:xfrm>
          <a:off x="2492896" y="4738738"/>
          <a:ext cx="918381" cy="708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45" name="Picture 5" descr="C:\Users\Aikenov_D\Desktop\Слайды\картинки\4b60a0cfd891ff1de775a769fc58dc19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607" y="4971948"/>
            <a:ext cx="209621" cy="24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1113943138"/>
              </p:ext>
            </p:extLst>
          </p:nvPr>
        </p:nvGraphicFramePr>
        <p:xfrm>
          <a:off x="1992313" y="4046691"/>
          <a:ext cx="838372" cy="638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47" name="Диаграмма 46"/>
          <p:cNvGraphicFramePr/>
          <p:nvPr>
            <p:extLst>
              <p:ext uri="{D42A27DB-BD31-4B8C-83A1-F6EECF244321}">
                <p14:modId xmlns:p14="http://schemas.microsoft.com/office/powerpoint/2010/main" val="226712541"/>
              </p:ext>
            </p:extLst>
          </p:nvPr>
        </p:nvGraphicFramePr>
        <p:xfrm>
          <a:off x="1196752" y="3707904"/>
          <a:ext cx="1045309" cy="648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48" name="Диаграмма 47"/>
          <p:cNvGraphicFramePr/>
          <p:nvPr>
            <p:extLst>
              <p:ext uri="{D42A27DB-BD31-4B8C-83A1-F6EECF244321}">
                <p14:modId xmlns:p14="http://schemas.microsoft.com/office/powerpoint/2010/main" val="1096069228"/>
              </p:ext>
            </p:extLst>
          </p:nvPr>
        </p:nvGraphicFramePr>
        <p:xfrm>
          <a:off x="4787567" y="4213488"/>
          <a:ext cx="946377" cy="606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2292124691"/>
              </p:ext>
            </p:extLst>
          </p:nvPr>
        </p:nvGraphicFramePr>
        <p:xfrm>
          <a:off x="363706" y="4307015"/>
          <a:ext cx="890948" cy="66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pic>
        <p:nvPicPr>
          <p:cNvPr id="50" name="Picture 5" descr="C:\Users\Aikenov_D\Desktop\Слайды\картинки\4b60a0cfd891ff1de775a769fc58dc19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01" y="6047404"/>
            <a:ext cx="209621" cy="24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Группа 30"/>
          <p:cNvGrpSpPr/>
          <p:nvPr/>
        </p:nvGrpSpPr>
        <p:grpSpPr>
          <a:xfrm>
            <a:off x="692696" y="4077621"/>
            <a:ext cx="792087" cy="422371"/>
            <a:chOff x="2400457" y="4069339"/>
            <a:chExt cx="845055" cy="652214"/>
          </a:xfrm>
        </p:grpSpPr>
        <p:pic>
          <p:nvPicPr>
            <p:cNvPr id="54" name="Picture 5" descr="C:\Users\Aikenov_D\Desktop\Слайды\картинки\4b60a0cfd891ff1de775a769fc58dc19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7750" y="4069339"/>
              <a:ext cx="310436" cy="390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2400457" y="4402154"/>
              <a:ext cx="845055" cy="319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/>
                <a:t>НОДГП-12</a:t>
              </a:r>
              <a:endParaRPr lang="ru-RU" sz="900" b="1" dirty="0"/>
            </a:p>
          </p:txBody>
        </p:sp>
      </p:grpSp>
      <p:pic>
        <p:nvPicPr>
          <p:cNvPr id="56" name="Picture 5" descr="C:\Users\Aikenov_D\Desktop\Слайды\картинки\4b60a0cfd891ff1de775a769fc58dc19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706" y="5292080"/>
            <a:ext cx="213077" cy="25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" descr="C:\Users\Aikenov_D\Desktop\Слайды\картинки\4b60a0cfd891ff1de775a769fc58dc19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81" y="4113065"/>
            <a:ext cx="341358" cy="25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" descr="C:\Users\Aikenov_D\Desktop\Слайды\картинки\4b60a0cfd891ff1de775a769fc58dc19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93" y="3860242"/>
            <a:ext cx="264360" cy="25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9" name="Диаграмма 58"/>
          <p:cNvGraphicFramePr/>
          <p:nvPr>
            <p:extLst>
              <p:ext uri="{D42A27DB-BD31-4B8C-83A1-F6EECF244321}">
                <p14:modId xmlns:p14="http://schemas.microsoft.com/office/powerpoint/2010/main" val="3875826618"/>
              </p:ext>
            </p:extLst>
          </p:nvPr>
        </p:nvGraphicFramePr>
        <p:xfrm>
          <a:off x="4148167" y="4204032"/>
          <a:ext cx="1012689" cy="64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789040" y="8782580"/>
            <a:ext cx="295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16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1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019" y="35497"/>
            <a:ext cx="4748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Экологические аспекты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АО «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КТЖ-ГП»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80662" y="395536"/>
            <a:ext cx="6157243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25792" y="6084168"/>
            <a:ext cx="624691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Меры по снижению случаев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нарушения экологического законодательства:</a:t>
            </a:r>
            <a:endParaRPr lang="ru-RU" sz="10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algn="just">
              <a:buFontTx/>
              <a:buChar char="-"/>
            </a:pPr>
            <a:r>
              <a:rPr lang="ru-RU" sz="1000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выполнение </a:t>
            </a:r>
            <a:r>
              <a:rPr lang="ru-RU" sz="1000" kern="0" dirty="0">
                <a:solidFill>
                  <a:prstClr val="black"/>
                </a:solidFill>
                <a:latin typeface="Palatino Linotype" panose="02040502050505030304" pitchFamily="18" charset="0"/>
              </a:rPr>
              <a:t>требований нормативных актов в области охраны окружающей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среды;</a:t>
            </a:r>
            <a:endParaRPr lang="ru-RU" sz="1000" kern="0" dirty="0">
              <a:solidFill>
                <a:prstClr val="black"/>
              </a:solidFill>
              <a:latin typeface="Palatino Linotype" panose="02040502050505030304" pitchFamily="18" charset="0"/>
            </a:endParaRPr>
          </a:p>
          <a:p>
            <a:pPr algn="just">
              <a:buFontTx/>
              <a:buChar char="-"/>
            </a:pPr>
            <a:r>
              <a:rPr lang="ru-RU" sz="1000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 своевременное заключение договоров </a:t>
            </a:r>
            <a:r>
              <a:rPr lang="ru-RU" sz="10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на </a:t>
            </a:r>
            <a:r>
              <a:rPr lang="ru-RU" sz="1000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услуги </a:t>
            </a:r>
            <a:r>
              <a:rPr lang="ru-RU" sz="10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по природоохранной деятельности;</a:t>
            </a:r>
          </a:p>
          <a:p>
            <a:pPr algn="just">
              <a:buFontTx/>
              <a:buChar char="-"/>
            </a:pPr>
            <a:r>
              <a:rPr lang="ru-RU" sz="1000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своевременная утилизация производственных отходов </a:t>
            </a:r>
            <a:r>
              <a:rPr lang="ru-RU" sz="10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и отходов </a:t>
            </a:r>
            <a:r>
              <a:rPr lang="ru-RU" sz="1000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потребления, а также осуществление платежей за эмиссию в окружающую среду.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24559" y="3779912"/>
            <a:ext cx="4019160" cy="231473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ea typeface="+mn-ea"/>
                <a:cs typeface="+mn-cs"/>
              </a:rPr>
              <a:t>Виды эмиссии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ea typeface="+mn-ea"/>
                <a:cs typeface="+mn-cs"/>
              </a:rPr>
              <a:t>загрязняющих веществ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844824" y="609961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/>
          <p:cNvSpPr txBox="1">
            <a:spLocks/>
          </p:cNvSpPr>
          <p:nvPr/>
        </p:nvSpPr>
        <p:spPr>
          <a:xfrm>
            <a:off x="280662" y="1043608"/>
            <a:ext cx="646070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defRPr>
            </a:lvl1pPr>
          </a:lstStyle>
          <a:p>
            <a:r>
              <a:rPr lang="ru-RU" b="1" dirty="0"/>
              <a:t>Негативное воздействие на окружающую среду от </a:t>
            </a:r>
            <a:r>
              <a:rPr lang="ru-RU" b="1" dirty="0" smtClean="0"/>
              <a:t>деятельности и платежи за эмиссию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32656" y="467544"/>
            <a:ext cx="624691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В 2018 году по АО «КТЖ-Грузовые перевозки» План природоохранных мероприятий выполнен на 100</a:t>
            </a:r>
            <a:r>
              <a:rPr lang="ru-RU" sz="1100" kern="0" dirty="0" smtClean="0">
                <a:solidFill>
                  <a:prstClr val="black"/>
                </a:solidFill>
                <a:latin typeface="Palatino Linotype" pitchFamily="18" charset="0"/>
              </a:rPr>
              <a:t>% </a:t>
            </a:r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на сумму 18 581 951,3 тыс. тенге (104,7% - освоение средств за счет приобретения пассажирских </a:t>
            </a:r>
            <a:r>
              <a:rPr lang="ru-RU" sz="1100" kern="0" dirty="0" smtClean="0">
                <a:solidFill>
                  <a:prstClr val="black"/>
                </a:solidFill>
                <a:latin typeface="Palatino Linotype" pitchFamily="18" charset="0"/>
              </a:rPr>
              <a:t>локомотивов). </a:t>
            </a:r>
            <a:endParaRPr lang="ru-RU" sz="1100" kern="0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89237" y="1259632"/>
            <a:ext cx="63123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   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выбросы от передвижных источников и отходы в окружающую среду от эксплуатации локомотивов и автотранспорта (выбросы от использования топлива,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замазученный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грунт,  разлив нефтепродуктов, хранение и реализация отработанного моторного масла, тара из-под нефтепродуктов, отходы от покраски: тара из под  ЛКМ, кисти, промасленная ветошь и др.)</a:t>
            </a:r>
          </a:p>
          <a:p>
            <a:pPr lvl="0"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   выбросы со стационарных источников и отходы от использования угля, газа и дизельного топлива, включая хранение и утилизацию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золошлака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,  нагара и сажи от чистки;</a:t>
            </a:r>
          </a:p>
          <a:p>
            <a:pPr lvl="0"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   выбросы и отходы от сварки металла электродами  и газовой сварки (оксида железа, марганца и его соединений,  фтористых газообразных  соединений и др., включая хранение и утилизацию огарков сварочных электродов, отходов карбида и др.)</a:t>
            </a:r>
          </a:p>
          <a:p>
            <a:pPr lvl="0"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    хранение, вывоз и утилизация мусора и твердо-бытовых отходов, включая отходы от эксплуатации автотранспорта,  электричества, столярных и иных  работ (хранение, и утилизация отработанных автомобильных шин,  металлолома,  оргтехники, отработанных  аккумуляторных батарей, ртутьсодержащих ламп, неисправных электрических приборов, выбросы  в атмосферу древесной пыли, древесные отходы и др.);</a:t>
            </a:r>
          </a:p>
          <a:p>
            <a:pPr lvl="0"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    загрязнения от использования воды (сточные воды)</a:t>
            </a:r>
          </a:p>
          <a:p>
            <a:pPr lvl="0"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    ликвидация течи опасного груза (ГСМ,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отходы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и т.д.)  </a:t>
            </a:r>
            <a:endParaRPr lang="ru-RU" sz="1000" dirty="0"/>
          </a:p>
        </p:txBody>
      </p:sp>
      <p:graphicFrame>
        <p:nvGraphicFramePr>
          <p:cNvPr id="2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24655"/>
              </p:ext>
            </p:extLst>
          </p:nvPr>
        </p:nvGraphicFramePr>
        <p:xfrm>
          <a:off x="368660" y="4131411"/>
          <a:ext cx="1944216" cy="1824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2159862" y="4086512"/>
            <a:ext cx="1943432" cy="1879729"/>
            <a:chOff x="2056849" y="3071450"/>
            <a:chExt cx="2376264" cy="2520280"/>
          </a:xfrm>
        </p:grpSpPr>
        <p:graphicFrame>
          <p:nvGraphicFramePr>
            <p:cNvPr id="31" name="Объект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97315633"/>
                </p:ext>
              </p:extLst>
            </p:nvPr>
          </p:nvGraphicFramePr>
          <p:xfrm>
            <a:off x="2056849" y="3071450"/>
            <a:ext cx="2376264" cy="25202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32" name="Прямая со стрелкой 31"/>
            <p:cNvCxnSpPr/>
            <p:nvPr/>
          </p:nvCxnSpPr>
          <p:spPr>
            <a:xfrm>
              <a:off x="3244981" y="4145335"/>
              <a:ext cx="403390" cy="319990"/>
            </a:xfrm>
            <a:prstGeom prst="straightConnector1">
              <a:avLst/>
            </a:prstGeom>
            <a:ln w="73025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446675" y="3982768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tx2"/>
                  </a:solidFill>
                </a:rPr>
                <a:t>11%</a:t>
              </a:r>
              <a:endParaRPr lang="ru-RU" sz="12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214675" y="4086273"/>
            <a:ext cx="1967483" cy="1853879"/>
            <a:chOff x="3967410" y="3258456"/>
            <a:chExt cx="2405671" cy="2520280"/>
          </a:xfrm>
        </p:grpSpPr>
        <p:graphicFrame>
          <p:nvGraphicFramePr>
            <p:cNvPr id="35" name="Объект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77191669"/>
                </p:ext>
              </p:extLst>
            </p:nvPr>
          </p:nvGraphicFramePr>
          <p:xfrm>
            <a:off x="3967410" y="3258456"/>
            <a:ext cx="2405671" cy="25202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36" name="Прямая со стрелкой 35"/>
            <p:cNvCxnSpPr/>
            <p:nvPr/>
          </p:nvCxnSpPr>
          <p:spPr>
            <a:xfrm>
              <a:off x="4979553" y="4369832"/>
              <a:ext cx="403390" cy="319990"/>
            </a:xfrm>
            <a:prstGeom prst="straightConnector1">
              <a:avLst/>
            </a:prstGeom>
            <a:ln w="73025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218111" y="4170309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tx2"/>
                  </a:solidFill>
                </a:rPr>
                <a:t>5</a:t>
              </a:r>
              <a:r>
                <a:rPr lang="ru-RU" sz="1200" b="1" dirty="0">
                  <a:solidFill>
                    <a:schemeClr val="tx2"/>
                  </a:solidFill>
                </a:rPr>
                <a:t>5</a:t>
              </a:r>
              <a:r>
                <a:rPr lang="ru-RU" sz="1200" b="1" dirty="0" smtClean="0">
                  <a:solidFill>
                    <a:schemeClr val="tx2"/>
                  </a:solidFill>
                </a:rPr>
                <a:t>%</a:t>
              </a:r>
              <a:endParaRPr lang="ru-RU" sz="12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8" name="Заголовок 1"/>
          <p:cNvSpPr txBox="1">
            <a:spLocks/>
          </p:cNvSpPr>
          <p:nvPr/>
        </p:nvSpPr>
        <p:spPr>
          <a:xfrm>
            <a:off x="687707" y="5734768"/>
            <a:ext cx="653061" cy="231473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ea typeface="+mn-ea"/>
                <a:cs typeface="+mn-cs"/>
              </a:rPr>
              <a:t>2017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2586105" y="5796136"/>
            <a:ext cx="653061" cy="231473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ea typeface="+mn-ea"/>
                <a:cs typeface="+mn-cs"/>
              </a:rPr>
              <a:t>2017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4545355" y="5796136"/>
            <a:ext cx="564199" cy="231473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ea typeface="+mn-ea"/>
                <a:cs typeface="+mn-cs"/>
              </a:rPr>
              <a:t>2017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1352600" y="5724128"/>
            <a:ext cx="653061" cy="231473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ea typeface="+mn-ea"/>
                <a:cs typeface="+mn-cs"/>
              </a:rPr>
              <a:t>2018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3196456" y="5796136"/>
            <a:ext cx="653061" cy="231473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ea typeface="+mn-ea"/>
                <a:cs typeface="+mn-cs"/>
              </a:rPr>
              <a:t>2018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5109555" y="5796136"/>
            <a:ext cx="555716" cy="231473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ea typeface="+mn-ea"/>
                <a:cs typeface="+mn-cs"/>
              </a:rPr>
              <a:t>2018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89040" y="8782580"/>
            <a:ext cx="295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17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4650" y="7668344"/>
            <a:ext cx="624691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000" kern="0" dirty="0" smtClean="0">
              <a:solidFill>
                <a:prstClr val="black"/>
              </a:solidFill>
              <a:latin typeface="Palatino Linotype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33062" y="1259632"/>
            <a:ext cx="6157243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Заголовок 1"/>
          <p:cNvSpPr txBox="1">
            <a:spLocks/>
          </p:cNvSpPr>
          <p:nvPr/>
        </p:nvSpPr>
        <p:spPr>
          <a:xfrm>
            <a:off x="118868" y="6876256"/>
            <a:ext cx="646070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defRPr>
            </a:lvl1pPr>
          </a:lstStyle>
          <a:p>
            <a:r>
              <a:rPr lang="ru-RU" b="1" dirty="0" smtClean="0"/>
              <a:t>Выполнение плана природоохранных мероприятий</a:t>
            </a:r>
            <a:endParaRPr lang="ru-RU" b="1" dirty="0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53034" y="7165776"/>
            <a:ext cx="6157243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321943" y="7236296"/>
            <a:ext cx="64194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В 2018 году было запланировано исполнение 13 мероприятий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на общую сумму </a:t>
            </a:r>
            <a:r>
              <a:rPr lang="kk-KZ" sz="1000" kern="0" dirty="0">
                <a:solidFill>
                  <a:prstClr val="black"/>
                </a:solidFill>
                <a:latin typeface="Palatino Linotype" pitchFamily="18" charset="0"/>
              </a:rPr>
              <a:t>147 674,048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тыс. тенге освоено 13 мероприятий на сумму 136 232,300 тыс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. тенге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. Освоение по объему составляет </a:t>
            </a:r>
            <a:r>
              <a:rPr lang="ru-RU" sz="1000" b="1" u="sng" kern="0" dirty="0">
                <a:solidFill>
                  <a:prstClr val="black"/>
                </a:solidFill>
                <a:latin typeface="Palatino Linotype" pitchFamily="18" charset="0"/>
              </a:rPr>
              <a:t>100%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, в денежном выражении – </a:t>
            </a:r>
            <a:r>
              <a:rPr lang="ru-RU" sz="1000" b="1" u="sng" kern="0" dirty="0">
                <a:solidFill>
                  <a:prstClr val="black"/>
                </a:solidFill>
                <a:latin typeface="Palatino Linotype" pitchFamily="18" charset="0"/>
              </a:rPr>
              <a:t>93%.</a:t>
            </a: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225761" y="7783760"/>
            <a:ext cx="646070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defRPr>
            </a:lvl1pPr>
          </a:lstStyle>
          <a:p>
            <a:r>
              <a:rPr lang="ru-RU" b="1" dirty="0" smtClean="0"/>
              <a:t>Оценка системы экологического менеджмента</a:t>
            </a:r>
            <a:endParaRPr lang="ru-RU" b="1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605434" y="8028384"/>
            <a:ext cx="6157243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362160" y="8122458"/>
            <a:ext cx="64194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По итогам 2018 года, согласно </a:t>
            </a:r>
            <a:r>
              <a:rPr lang="kk-KZ" sz="1000" kern="0" dirty="0">
                <a:solidFill>
                  <a:prstClr val="black"/>
                </a:solidFill>
                <a:latin typeface="Palatino Linotype" pitchFamily="18" charset="0"/>
              </a:rPr>
              <a:t>Методике оценки эффективности системы управлению в АО «НК «КТЖ, утвержденной приказом №499-ЦЗ от 11.06.18г</a:t>
            </a:r>
            <a:r>
              <a:rPr lang="kk-KZ" sz="1000" dirty="0"/>
              <a:t>.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 система экологического менеджмента в Обществе оценена, как </a:t>
            </a:r>
            <a:r>
              <a:rPr lang="ru-RU" sz="1000" b="1" u="sng" kern="0" dirty="0" smtClean="0">
                <a:solidFill>
                  <a:prstClr val="black"/>
                </a:solidFill>
                <a:latin typeface="Palatino Linotype" pitchFamily="18" charset="0"/>
              </a:rPr>
              <a:t>«эффективная»</a:t>
            </a:r>
            <a:endParaRPr lang="ru-RU" sz="1000" b="1" u="sng" kern="0" dirty="0">
              <a:solidFill>
                <a:prstClr val="black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3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0660" y="971600"/>
            <a:ext cx="6244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Удельный расход дизельного топлива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при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выполнении грузовых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перевозок в 201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8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году составил 23,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323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кг/10000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ткм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брутто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,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без учета других видов движения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019" y="218709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Удельный расход дизельного топлива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80662" y="740207"/>
            <a:ext cx="6157243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7754919"/>
              </p:ext>
            </p:extLst>
          </p:nvPr>
        </p:nvGraphicFramePr>
        <p:xfrm>
          <a:off x="126638" y="1433265"/>
          <a:ext cx="6552728" cy="387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715365"/>
              </p:ext>
            </p:extLst>
          </p:nvPr>
        </p:nvGraphicFramePr>
        <p:xfrm>
          <a:off x="97827" y="5220072"/>
          <a:ext cx="6610349" cy="3455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89040" y="8782580"/>
            <a:ext cx="295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18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4704" y="539552"/>
            <a:ext cx="2169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СОДЕРЖАНИЕ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2656" y="918384"/>
            <a:ext cx="619268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2656" y="1340346"/>
            <a:ext cx="576064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Wingdings" pitchFamily="2" charset="2"/>
              <a:buChar char="Ø"/>
            </a:pP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Обращение Председателя Совета директоров 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Обращение Председателя Правления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Информация о деятельности АО </a:t>
            </a: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«КТЖ- Грузовые перевозки</a:t>
            </a: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» 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Интегрированная система менеджмента и </a:t>
            </a: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корпоративная система управления рисками </a:t>
            </a:r>
            <a:endParaRPr lang="ru-RU" sz="1200" kern="0" dirty="0" smtClean="0">
              <a:solidFill>
                <a:prstClr val="black"/>
              </a:solidFill>
              <a:latin typeface="Palatino Linotype" pitchFamily="18" charset="0"/>
            </a:endParaRP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Производственная безопасность и </a:t>
            </a: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экология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Корпоративная социальная политика</a:t>
            </a:r>
            <a:endParaRPr lang="ru-RU" sz="12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Основные </a:t>
            </a: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производственные и финансовые </a:t>
            </a: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показатели и бенчмаркинг</a:t>
            </a:r>
            <a:endParaRPr lang="ru-RU" sz="12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Основные </a:t>
            </a: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события </a:t>
            </a: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2018 </a:t>
            </a: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года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Стратегические цели </a:t>
            </a: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и планы на будущие периоды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Корпоративное управление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Информация о работе Совета </a:t>
            </a: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директоров, Комитетов Совета директоров и </a:t>
            </a: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Правления </a:t>
            </a:r>
            <a:endParaRPr lang="ru-RU" sz="1200" kern="0" dirty="0" smtClean="0">
              <a:solidFill>
                <a:prstClr val="black"/>
              </a:solidFill>
              <a:latin typeface="Palatino Linotype" pitchFamily="18" charset="0"/>
            </a:endParaRP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Информация </a:t>
            </a: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о соблюдении требований Кодекса корпоративного управления и Кодекса деловой </a:t>
            </a: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этики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Вознаграждение должностных лиц </a:t>
            </a:r>
            <a:endParaRPr lang="ru-RU" sz="1200" kern="0" dirty="0" smtClean="0">
              <a:solidFill>
                <a:prstClr val="black"/>
              </a:solidFill>
              <a:latin typeface="Palatino Linotype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Устойчивое развитие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Финансовая </a:t>
            </a: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отчетность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Контакты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9040" y="8782580"/>
            <a:ext cx="295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01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69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7994" y="463183"/>
            <a:ext cx="3855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МАТЕРИАЛЬНАЯ МОТИВАЦИЯ</a:t>
            </a: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332655" y="813917"/>
            <a:ext cx="6408711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2655" y="2555776"/>
            <a:ext cx="6312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СОЦИАЛЬНО-ТРУДОВЫЕ ОТНОШЕНИЯ</a:t>
            </a: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308922" y="2871671"/>
            <a:ext cx="6408711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2655" y="5608142"/>
            <a:ext cx="629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ПОВЫШЕНИЕ УРОВНЯ ПРОФЕССИОНАЛЬНЫХ ЗНАНИЙ РАБОТНИКОВ</a:t>
            </a: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332656" y="6254473"/>
            <a:ext cx="6408711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789040" y="8782580"/>
            <a:ext cx="295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19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4950" y="899592"/>
            <a:ext cx="64764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В 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2018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году произведена индексация заработной платы работникам филиалов Общества не менее чем на 5%, введен новый механизм ежеквартального премирования работников филиалов Общества. Фактически в 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2018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году произведена выплата премии работникам по итогам отраслевого соревнования филиалов Общества, на общую сумму 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 113,9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млн. тенге. Также в 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2018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году работникам филиалов и центрального аппарата Общества были выплачены единовременные премии к профессиональному празднику - Дню работников транспорта и ко Дню Независимости РК.</a:t>
            </a:r>
          </a:p>
          <a:p>
            <a:pPr algn="just"/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Фактическая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производительность труда, рассчитанная от доходов в 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2018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году составила 16, 218 млн. тенге на чел., что выше уровня 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2017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года на 5%.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8278" y="3059832"/>
            <a:ext cx="6336705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Коллективный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договор на 2018-2020 годы между </a:t>
            </a:r>
            <a:r>
              <a:rPr lang="ru-RU" sz="1050" kern="0" dirty="0">
                <a:latin typeface="Palatino Linotype" pitchFamily="18" charset="0"/>
              </a:rPr>
              <a:t>АО «КТЖ-Грузовые перевозки 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и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его трудовым коллективом предусматривает добровольно принятые на себя Компанией обязательства 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по:</a:t>
            </a:r>
            <a:endParaRPr lang="ru-RU" sz="105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algn="just"/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соблюдению норм в сфере социально-трудовых отношений; </a:t>
            </a:r>
          </a:p>
          <a:p>
            <a:pPr algn="just"/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предоставлению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материальной поддержки и социальных гарантий работникам, неработающим пенсионерам, инвалидам в Компании, а также пострадавшим от несчастных случаев на производстве и профессиональных заболеваний в Компании; </a:t>
            </a:r>
          </a:p>
          <a:p>
            <a:pPr algn="just"/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предоставлению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ряда социальных гарантий молодежи, семьям работников, включая летний отдых и оздоровление детей работников Компании; </a:t>
            </a:r>
          </a:p>
          <a:p>
            <a:pPr algn="just"/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регулированию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вопросов охраны здоровья; </a:t>
            </a:r>
          </a:p>
          <a:p>
            <a:pPr algn="just"/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содействию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всестороннему профессиональному развитию и обучению персонала. </a:t>
            </a:r>
          </a:p>
          <a:p>
            <a:pPr algn="just"/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В 2018 году из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327 сокращенных работников 304 трудоустроено (93%).</a:t>
            </a:r>
          </a:p>
          <a:p>
            <a:pPr algn="just"/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Ежегодно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, с 2013 года, по группе портфельных компаний АО «Самрук-Казына» проводится исследование Рейтинга социальной 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стабильности, который в 2018 году составил – 69%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(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2017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год – 53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%); </a:t>
            </a:r>
            <a:endParaRPr lang="ru-RU" sz="1050" kern="0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0691" y="6444208"/>
            <a:ext cx="6380676" cy="15465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050" kern="0" dirty="0">
                <a:latin typeface="Palatino Linotype" pitchFamily="18" charset="0"/>
              </a:rPr>
              <a:t>В </a:t>
            </a:r>
            <a:r>
              <a:rPr lang="ru-RU" sz="1050" kern="0" dirty="0" smtClean="0">
                <a:latin typeface="Palatino Linotype" pitchFamily="18" charset="0"/>
              </a:rPr>
              <a:t>2018 </a:t>
            </a:r>
            <a:r>
              <a:rPr lang="ru-RU" sz="1050" kern="0" dirty="0">
                <a:latin typeface="Palatino Linotype" pitchFamily="18" charset="0"/>
              </a:rPr>
              <a:t>году с целью повышения квалификации персонала АО «КТЖ-Грузовые перевозки» было обучено </a:t>
            </a:r>
            <a:r>
              <a:rPr lang="ru-RU" sz="1050" kern="0" dirty="0" smtClean="0">
                <a:latin typeface="Palatino Linotype" pitchFamily="18" charset="0"/>
              </a:rPr>
              <a:t>1 980 </a:t>
            </a:r>
            <a:r>
              <a:rPr lang="ru-RU" sz="1050" kern="0" dirty="0">
                <a:latin typeface="Palatino Linotype" pitchFamily="18" charset="0"/>
              </a:rPr>
              <a:t>работников, в том числе:</a:t>
            </a:r>
          </a:p>
          <a:p>
            <a:pPr lvl="0"/>
            <a:r>
              <a:rPr lang="ru-RU" sz="1050" kern="0" dirty="0">
                <a:latin typeface="Palatino Linotype" pitchFamily="18" charset="0"/>
              </a:rPr>
              <a:t>Павлодарский учебный центр – </a:t>
            </a:r>
            <a:r>
              <a:rPr lang="ru-RU" sz="1050" kern="0" dirty="0" smtClean="0">
                <a:latin typeface="Palatino Linotype" pitchFamily="18" charset="0"/>
              </a:rPr>
              <a:t> 651  </a:t>
            </a:r>
            <a:r>
              <a:rPr lang="ru-RU" sz="1050" kern="0" dirty="0">
                <a:latin typeface="Palatino Linotype" pitchFamily="18" charset="0"/>
              </a:rPr>
              <a:t>работников.</a:t>
            </a:r>
          </a:p>
          <a:p>
            <a:pPr lvl="0"/>
            <a:r>
              <a:rPr lang="ru-RU" sz="1050" kern="0" dirty="0">
                <a:latin typeface="Palatino Linotype" pitchFamily="18" charset="0"/>
              </a:rPr>
              <a:t>Карагандинский учебный центр – </a:t>
            </a:r>
            <a:r>
              <a:rPr lang="ru-RU" sz="1050" kern="0" dirty="0" smtClean="0">
                <a:latin typeface="Palatino Linotype" pitchFamily="18" charset="0"/>
              </a:rPr>
              <a:t>382  </a:t>
            </a:r>
            <a:r>
              <a:rPr lang="ru-RU" sz="1050" kern="0" dirty="0">
                <a:latin typeface="Palatino Linotype" pitchFamily="18" charset="0"/>
              </a:rPr>
              <a:t>работника.</a:t>
            </a:r>
          </a:p>
          <a:p>
            <a:pPr lvl="0"/>
            <a:r>
              <a:rPr lang="ru-RU" sz="1050" kern="0" dirty="0">
                <a:latin typeface="Palatino Linotype" pitchFamily="18" charset="0"/>
              </a:rPr>
              <a:t>Актобинский учебный центр – </a:t>
            </a:r>
            <a:r>
              <a:rPr lang="ru-RU" sz="1050" kern="0" dirty="0" smtClean="0">
                <a:latin typeface="Palatino Linotype" pitchFamily="18" charset="0"/>
              </a:rPr>
              <a:t> 444 работников</a:t>
            </a:r>
            <a:r>
              <a:rPr lang="ru-RU" sz="1050" kern="0" dirty="0">
                <a:latin typeface="Palatino Linotype" pitchFamily="18" charset="0"/>
              </a:rPr>
              <a:t>.</a:t>
            </a:r>
          </a:p>
          <a:p>
            <a:pPr lvl="0"/>
            <a:r>
              <a:rPr lang="ru-RU" sz="1050" kern="0" dirty="0">
                <a:latin typeface="Palatino Linotype" pitchFamily="18" charset="0"/>
              </a:rPr>
              <a:t>Таразский учебный центр – </a:t>
            </a:r>
            <a:r>
              <a:rPr lang="ru-RU" sz="1050" kern="0" dirty="0" smtClean="0">
                <a:latin typeface="Palatino Linotype" pitchFamily="18" charset="0"/>
              </a:rPr>
              <a:t> 375  </a:t>
            </a:r>
            <a:r>
              <a:rPr lang="ru-RU" sz="1050" kern="0" dirty="0">
                <a:latin typeface="Palatino Linotype" pitchFamily="18" charset="0"/>
              </a:rPr>
              <a:t>работника.</a:t>
            </a:r>
          </a:p>
          <a:p>
            <a:r>
              <a:rPr lang="ru-RU" sz="1050" kern="0" dirty="0">
                <a:latin typeface="Palatino Linotype" pitchFamily="18" charset="0"/>
              </a:rPr>
              <a:t>Учебный центр в городе Астана – </a:t>
            </a:r>
            <a:r>
              <a:rPr lang="ru-RU" sz="1050" kern="0" dirty="0" smtClean="0">
                <a:latin typeface="Palatino Linotype" pitchFamily="18" charset="0"/>
              </a:rPr>
              <a:t>128 </a:t>
            </a:r>
            <a:r>
              <a:rPr lang="ru-RU" sz="1050" kern="0" dirty="0">
                <a:latin typeface="Palatino Linotype" pitchFamily="18" charset="0"/>
              </a:rPr>
              <a:t>работников</a:t>
            </a:r>
          </a:p>
          <a:p>
            <a:r>
              <a:rPr lang="ru-RU" sz="1050" kern="0" dirty="0">
                <a:latin typeface="Palatino Linotype" pitchFamily="18" charset="0"/>
              </a:rPr>
              <a:t> </a:t>
            </a:r>
          </a:p>
          <a:p>
            <a:r>
              <a:rPr lang="ru-RU" sz="1050" kern="0" dirty="0">
                <a:latin typeface="Palatino Linotype" pitchFamily="18" charset="0"/>
              </a:rPr>
              <a:t>Затраты на обучение персонала Общества за </a:t>
            </a:r>
            <a:r>
              <a:rPr lang="ru-RU" sz="1050" kern="0" dirty="0" smtClean="0">
                <a:latin typeface="Palatino Linotype" pitchFamily="18" charset="0"/>
              </a:rPr>
              <a:t>2018 </a:t>
            </a:r>
            <a:r>
              <a:rPr lang="ru-RU" sz="1050" kern="0" dirty="0">
                <a:latin typeface="Palatino Linotype" pitchFamily="18" charset="0"/>
              </a:rPr>
              <a:t>год составили </a:t>
            </a:r>
            <a:r>
              <a:rPr lang="ru-RU" sz="1050" kern="0" dirty="0" smtClean="0">
                <a:latin typeface="Palatino Linotype" pitchFamily="18" charset="0"/>
              </a:rPr>
              <a:t> 224  058,2  </a:t>
            </a:r>
            <a:r>
              <a:rPr lang="ru-RU" sz="1050" kern="0" dirty="0">
                <a:latin typeface="Palatino Linotype" pitchFamily="18" charset="0"/>
              </a:rPr>
              <a:t>тыс. тенге.</a:t>
            </a:r>
          </a:p>
        </p:txBody>
      </p:sp>
    </p:spTree>
    <p:extLst>
      <p:ext uri="{BB962C8B-B14F-4D97-AF65-F5344CB8AC3E}">
        <p14:creationId xmlns:p14="http://schemas.microsoft.com/office/powerpoint/2010/main" val="23148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794727" y="7281009"/>
            <a:ext cx="2785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магистральных электровоза</a:t>
            </a:r>
          </a:p>
          <a:p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endParaRPr lang="ru-RU" sz="10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27 магистральных тепловозов</a:t>
            </a:r>
          </a:p>
          <a:p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endParaRPr lang="ru-RU" sz="10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648" y="489030"/>
            <a:ext cx="6525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Основные производственные и финансовые показатели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2656" y="1235864"/>
            <a:ext cx="619268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8640" y="1497607"/>
            <a:ext cx="65973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ДОХОДЫ                                       КОЭФФИЦИЕНТ ИЗДЕРЖЕК</a:t>
            </a:r>
          </a:p>
          <a:p>
            <a:endParaRPr lang="ru-RU" sz="300" b="1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r>
              <a:rPr lang="ru-RU" sz="1400" b="1" dirty="0" smtClean="0">
                <a:solidFill>
                  <a:srgbClr val="C00000"/>
                </a:solidFill>
                <a:latin typeface="Palatino Linotype" pitchFamily="18" charset="0"/>
              </a:rPr>
              <a:t>862,6 млрд. тенге                90,5%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32656" y="2073671"/>
            <a:ext cx="3906424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60648" y="2361703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EBITDA                                    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       ПРИБЫЛЬ на АКЦИЮ</a:t>
            </a:r>
            <a:endParaRPr lang="ru-RU" sz="300" b="1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r>
              <a:rPr lang="ru-RU" sz="1400" b="1" dirty="0" smtClean="0">
                <a:solidFill>
                  <a:srgbClr val="C00000"/>
                </a:solidFill>
                <a:latin typeface="Palatino Linotype" pitchFamily="18" charset="0"/>
              </a:rPr>
              <a:t>99,05</a:t>
            </a:r>
            <a:r>
              <a:rPr lang="en-US" sz="14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Palatino Linotype" pitchFamily="18" charset="0"/>
              </a:rPr>
              <a:t>млрд. тенге            393,1 тенге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60648" y="3218903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ПОКАЗАТЕЛИ ГРУЗООБОРОТА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32656" y="3469262"/>
            <a:ext cx="619268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7" name="Диаграмма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81794"/>
              </p:ext>
            </p:extLst>
          </p:nvPr>
        </p:nvGraphicFramePr>
        <p:xfrm>
          <a:off x="291294" y="4277072"/>
          <a:ext cx="2927785" cy="1879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260648" y="3722959"/>
            <a:ext cx="62646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ГРУЗООБОРОТ, млрд. </a:t>
            </a:r>
            <a:r>
              <a:rPr lang="ru-RU" sz="1000" b="1" dirty="0" err="1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ткм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                                                  ДОХОДЫ от ГРУЗООБОРОТА, млрд. тенге</a:t>
            </a:r>
          </a:p>
          <a:p>
            <a:endParaRPr lang="ru-RU" sz="300" b="1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r>
              <a:rPr lang="ru-RU" sz="1400" b="1" dirty="0" smtClean="0">
                <a:solidFill>
                  <a:srgbClr val="C00000"/>
                </a:solidFill>
                <a:latin typeface="Palatino Linotype" pitchFamily="18" charset="0"/>
              </a:rPr>
              <a:t>219,9 млрд. </a:t>
            </a:r>
            <a:r>
              <a:rPr lang="ru-RU" sz="1400" b="1" dirty="0" err="1" smtClean="0">
                <a:solidFill>
                  <a:srgbClr val="C00000"/>
                </a:solidFill>
                <a:latin typeface="Palatino Linotype" pitchFamily="18" charset="0"/>
              </a:rPr>
              <a:t>ткм</a:t>
            </a:r>
            <a:r>
              <a:rPr lang="ru-RU" sz="1400" b="1" dirty="0" smtClean="0">
                <a:solidFill>
                  <a:srgbClr val="C00000"/>
                </a:solidFill>
                <a:latin typeface="Palatino Linotype" pitchFamily="18" charset="0"/>
              </a:rPr>
              <a:t>                                            7</a:t>
            </a:r>
            <a:r>
              <a:rPr lang="en-US" sz="1400" b="1" dirty="0" smtClean="0">
                <a:solidFill>
                  <a:srgbClr val="C00000"/>
                </a:solidFill>
                <a:latin typeface="Palatino Linotype" pitchFamily="18" charset="0"/>
              </a:rPr>
              <a:t>29,6</a:t>
            </a:r>
            <a:r>
              <a:rPr lang="ru-RU" sz="1400" b="1" dirty="0" smtClean="0">
                <a:solidFill>
                  <a:srgbClr val="C00000"/>
                </a:solidFill>
                <a:latin typeface="Palatino Linotype" pitchFamily="18" charset="0"/>
              </a:rPr>
              <a:t> млрд. тенге</a:t>
            </a:r>
            <a:endParaRPr lang="ru-RU" sz="10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61997" y="4299023"/>
            <a:ext cx="6157243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Диаграмма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0419131"/>
              </p:ext>
            </p:extLst>
          </p:nvPr>
        </p:nvGraphicFramePr>
        <p:xfrm>
          <a:off x="3621450" y="4262017"/>
          <a:ext cx="3025926" cy="1894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60648" y="6337865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ОБНОВЛЕНИЕ ПАРКА ЛОКОМОТИВОВ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47887" y="6584086"/>
            <a:ext cx="619268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 descr="C:\Users\Mussabekov_Zh\Downloads\train (4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90" y="7251243"/>
            <a:ext cx="325438" cy="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ussabekov_Zh\Downloads\passenger-train-front-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66" y="7674597"/>
            <a:ext cx="325438" cy="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5" descr="C:\Users\Mussabekov_Zh\Downloads\train (4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272" y="7204896"/>
            <a:ext cx="325438" cy="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ussabekov_Zh\Downloads\spann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10" y="7207947"/>
            <a:ext cx="325438" cy="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253088" y="6850317"/>
            <a:ext cx="61840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ПРИОБРЕТЕНИЕ                                                                   КАПИТАЛЬНЫЙ РЕМОНТ</a:t>
            </a:r>
            <a:endParaRPr lang="ru-RU" sz="1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332656" y="7109996"/>
            <a:ext cx="6157243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332656" y="6228184"/>
            <a:ext cx="6186584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2521589" y="7063931"/>
            <a:ext cx="1099861" cy="187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060848" y="2005439"/>
            <a:ext cx="180000" cy="107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889405" y="4211961"/>
            <a:ext cx="732045" cy="216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4149080" y="2005439"/>
            <a:ext cx="180000" cy="107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4077072" y="2361703"/>
            <a:ext cx="27089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ЧИСТАЯ  ПРИБЫЛЬ               </a:t>
            </a:r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ROACE</a:t>
            </a:r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endParaRPr lang="ru-RU" sz="300" b="1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r>
              <a:rPr lang="en-US" sz="1400" b="1" dirty="0" smtClean="0">
                <a:solidFill>
                  <a:srgbClr val="C00000"/>
                </a:solidFill>
                <a:latin typeface="Palatino Linotype" pitchFamily="18" charset="0"/>
              </a:rPr>
              <a:t>23,5</a:t>
            </a:r>
            <a:r>
              <a:rPr lang="ru-RU" sz="14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Palatino Linotype" pitchFamily="18" charset="0"/>
              </a:rPr>
              <a:t>млрд. </a:t>
            </a:r>
            <a:r>
              <a:rPr lang="ru-RU" sz="1400" b="1" dirty="0" smtClean="0">
                <a:solidFill>
                  <a:srgbClr val="C00000"/>
                </a:solidFill>
                <a:latin typeface="Palatino Linotype" pitchFamily="18" charset="0"/>
              </a:rPr>
              <a:t>тенге         15,48%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14374" y="3009775"/>
            <a:ext cx="6157243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7" descr="C:\Users\Mussabekov_Zh\Downloads\train (5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297" y="7659915"/>
            <a:ext cx="325438" cy="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933056" y="7251243"/>
            <a:ext cx="1811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4</a:t>
            </a:r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4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электровоза</a:t>
            </a:r>
          </a:p>
          <a:p>
            <a:endParaRPr lang="ru-RU" sz="10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</a:t>
            </a:r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маневровых тепловоза</a:t>
            </a:r>
          </a:p>
        </p:txBody>
      </p:sp>
      <p:pic>
        <p:nvPicPr>
          <p:cNvPr id="36" name="Picture 9" descr="C:\Users\Mussabekov_Zh\Downloads\spann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10" y="7680152"/>
            <a:ext cx="325438" cy="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789040" y="8782580"/>
            <a:ext cx="295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20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41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407" y="427474"/>
            <a:ext cx="5230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ФИНАНСОВЫЕ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ПОКАЗАТЕЛИ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(расшифровка)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17168" y="5314146"/>
            <a:ext cx="38164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В целом доходы от основной деятельности за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год составили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862,62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млрд. тенге, что выше факта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2017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года на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11,1%,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3172" y="6692170"/>
            <a:ext cx="3744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EBITDA за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год составила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99,05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млрд. тенге, что выше факта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2017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года на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24,7%.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1164" y="7740352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Операционная прибыль за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год составила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81,64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млрд. тенге, что выше факта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2017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года на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30,6%.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5066" y="8172400"/>
            <a:ext cx="38164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rgbClr val="FF0000"/>
                </a:solidFill>
                <a:latin typeface="Palatino Linotype" pitchFamily="18" charset="0"/>
              </a:rPr>
              <a:t>АО </a:t>
            </a:r>
            <a:r>
              <a:rPr lang="ru-RU" sz="1000" dirty="0">
                <a:solidFill>
                  <a:srgbClr val="FF0000"/>
                </a:solidFill>
                <a:latin typeface="Palatino Linotype" pitchFamily="18" charset="0"/>
              </a:rPr>
              <a:t>"КТЖ-Грузовые перевозки" </a:t>
            </a:r>
            <a:r>
              <a:rPr lang="ru-RU" sz="1000" dirty="0" smtClean="0">
                <a:solidFill>
                  <a:srgbClr val="FF0000"/>
                </a:solidFill>
                <a:latin typeface="Palatino Linotype" pitchFamily="18" charset="0"/>
              </a:rPr>
              <a:t>действует с </a:t>
            </a:r>
            <a:r>
              <a:rPr lang="ru-RU" sz="1000" dirty="0">
                <a:solidFill>
                  <a:srgbClr val="FF0000"/>
                </a:solidFill>
                <a:latin typeface="Palatino Linotype" pitchFamily="18" charset="0"/>
              </a:rPr>
              <a:t>1 июля 2016 года, </a:t>
            </a:r>
            <a:r>
              <a:rPr lang="ru-RU" sz="1000" dirty="0" smtClean="0">
                <a:solidFill>
                  <a:srgbClr val="FF0000"/>
                </a:solidFill>
                <a:latin typeface="Palatino Linotype" pitchFamily="18" charset="0"/>
              </a:rPr>
              <a:t>отчетные </a:t>
            </a:r>
            <a:r>
              <a:rPr lang="ru-RU" sz="1000" dirty="0">
                <a:solidFill>
                  <a:srgbClr val="FF0000"/>
                </a:solidFill>
                <a:latin typeface="Palatino Linotype" pitchFamily="18" charset="0"/>
              </a:rPr>
              <a:t>данные за 1 полугодие 2016 года по ЦД, ДИП, Црасчет в консолидации отчетов АО "НК «ҚТЖ". </a:t>
            </a:r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16016"/>
            <a:ext cx="2924944" cy="149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12520"/>
            <a:ext cx="2924943" cy="144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" y="7657454"/>
            <a:ext cx="2915563" cy="148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89040" y="8782580"/>
            <a:ext cx="295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21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736947"/>
              </p:ext>
            </p:extLst>
          </p:nvPr>
        </p:nvGraphicFramePr>
        <p:xfrm>
          <a:off x="29741" y="795834"/>
          <a:ext cx="6797749" cy="388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Лист" r:id="rId7" imgW="9020279" imgH="5162670" progId="Excel.Sheet.12">
                  <p:embed/>
                </p:oleObj>
              </mc:Choice>
              <mc:Fallback>
                <p:oleObj name="Лист" r:id="rId7" imgW="9020279" imgH="5162670" progId="Excel.Sheet.12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41" y="795834"/>
                        <a:ext cx="6797749" cy="388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17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0648" y="648721"/>
            <a:ext cx="4255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Бенчмаркинг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95" name="Text Placeholder 7"/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291406" y="3237096"/>
            <a:ext cx="1483915" cy="38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44546A"/>
              </a:buClr>
            </a:pPr>
            <a:endParaRPr lang="ru-RU" sz="1122" dirty="0">
              <a:solidFill>
                <a:prstClr val="black"/>
              </a:solidFill>
              <a:latin typeface="Cambria" pitchFamily="18" charset="0"/>
              <a:sym typeface="Arial" panose="020B0604020202020204" pitchFamily="34" charset="0"/>
            </a:endParaRPr>
          </a:p>
        </p:txBody>
      </p:sp>
      <p:sp>
        <p:nvSpPr>
          <p:cNvPr id="108" name="Text Placeholder 8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206782" y="5264403"/>
            <a:ext cx="319360" cy="17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44546A"/>
              </a:buClr>
            </a:pPr>
            <a:endParaRPr lang="ru-RU" sz="1122" dirty="0">
              <a:solidFill>
                <a:prstClr val="black"/>
              </a:solidFill>
              <a:latin typeface="Cambria" pitchFamily="18" charset="0"/>
              <a:sym typeface="Arial" panose="020B0604020202020204" pitchFamily="34" charset="0"/>
            </a:endParaRPr>
          </a:p>
        </p:txBody>
      </p:sp>
      <p:cxnSp>
        <p:nvCxnSpPr>
          <p:cNvPr id="162" name="Прямая соединительная линия 161"/>
          <p:cNvCxnSpPr/>
          <p:nvPr/>
        </p:nvCxnSpPr>
        <p:spPr>
          <a:xfrm>
            <a:off x="291406" y="1110386"/>
            <a:ext cx="6157243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Объект 4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78595946"/>
              </p:ext>
            </p:extLst>
          </p:nvPr>
        </p:nvGraphicFramePr>
        <p:xfrm>
          <a:off x="130721" y="2346325"/>
          <a:ext cx="5461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6" name="Photo Editor Photo" r:id="rId12" imgW="4105848" imgH="2057143" progId="">
                  <p:embed/>
                </p:oleObj>
              </mc:Choice>
              <mc:Fallback>
                <p:oleObj name="Photo Editor Photo" r:id="rId12" imgW="4105848" imgH="2057143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721" y="2346325"/>
                        <a:ext cx="546100" cy="288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75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1" y="1990725"/>
            <a:ext cx="546100" cy="287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3" descr="large_flag_of_ukraine">
            <a:hlinkClick r:id="rId15"/>
          </p:cNvPr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6" y="3065463"/>
            <a:ext cx="546100" cy="287337"/>
          </a:xfrm>
          <a:prstGeom prst="rect">
            <a:avLst/>
          </a:prstGeom>
          <a:blipFill dpi="0" rotWithShape="1">
            <a:blip r:embed="rId17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8" name="Рисунок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6" y="2706688"/>
            <a:ext cx="546100" cy="288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1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1" y="3425825"/>
            <a:ext cx="546100" cy="288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1" y="3786188"/>
            <a:ext cx="546100" cy="287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1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1" y="4146550"/>
            <a:ext cx="546100" cy="287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1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1" y="4505325"/>
            <a:ext cx="546100" cy="288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3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784562"/>
              </p:ext>
            </p:extLst>
          </p:nvPr>
        </p:nvGraphicFramePr>
        <p:xfrm>
          <a:off x="620688" y="1115616"/>
          <a:ext cx="3096345" cy="643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7" r:id="rId24" imgW="4212701" imgH="6444030" progId="Excel.Chart.8">
                  <p:embed/>
                </p:oleObj>
              </mc:Choice>
              <mc:Fallback>
                <p:oleObj r:id="rId24" imgW="4212701" imgH="644403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688" y="1115616"/>
                        <a:ext cx="3096345" cy="643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Рисунок 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1" y="4865688"/>
            <a:ext cx="546100" cy="288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1" y="5226050"/>
            <a:ext cx="560387" cy="287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1" y="5586413"/>
            <a:ext cx="560387" cy="287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Рисунок 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1" y="5946775"/>
            <a:ext cx="560387" cy="287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9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1" y="6305550"/>
            <a:ext cx="546100" cy="287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10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58" y="6665913"/>
            <a:ext cx="546100" cy="287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12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58" y="7026275"/>
            <a:ext cx="552450" cy="287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" name="Объект 19"/>
          <p:cNvGraphicFramePr>
            <a:graphicFrameLocks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75396910"/>
              </p:ext>
            </p:extLst>
          </p:nvPr>
        </p:nvGraphicFramePr>
        <p:xfrm>
          <a:off x="3864223" y="1960140"/>
          <a:ext cx="5461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" name="Photo Editor Photo" r:id="rId33" imgW="4105848" imgH="2057143" progId="">
                  <p:embed/>
                </p:oleObj>
              </mc:Choice>
              <mc:Fallback>
                <p:oleObj name="Photo Editor Photo" r:id="rId33" imgW="4105848" imgH="2057143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4223" y="1960140"/>
                        <a:ext cx="546100" cy="288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" name="Picture 75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223" y="2350665"/>
            <a:ext cx="546100" cy="288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238231"/>
              </p:ext>
            </p:extLst>
          </p:nvPr>
        </p:nvGraphicFramePr>
        <p:xfrm>
          <a:off x="4293096" y="1085428"/>
          <a:ext cx="2564904" cy="643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" r:id="rId35" imgW="4237087" imgH="6437934" progId="Excel.Chart.8">
                  <p:embed/>
                </p:oleObj>
              </mc:Choice>
              <mc:Fallback>
                <p:oleObj r:id="rId35" imgW="4237087" imgH="643793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3096" y="1085428"/>
                        <a:ext cx="2564904" cy="643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" name="Рисунок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985" y="3034878"/>
            <a:ext cx="546100" cy="288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3" descr="large_flag_of_ukraine">
            <a:hlinkClick r:id="rId15"/>
          </p:cNvPr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923" y="4135015"/>
            <a:ext cx="546100" cy="287338"/>
          </a:xfrm>
          <a:prstGeom prst="rect">
            <a:avLst/>
          </a:prstGeom>
          <a:blipFill dpi="0" rotWithShape="1">
            <a:blip r:embed="rId17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6" name="Рисунок 4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985" y="2693565"/>
            <a:ext cx="546100" cy="287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4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273" y="3792115"/>
            <a:ext cx="546100" cy="287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4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335" y="3396828"/>
            <a:ext cx="546100" cy="287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Рисунок 4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48" y="4506490"/>
            <a:ext cx="546100" cy="288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Рисунок 4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985" y="5936828"/>
            <a:ext cx="560388" cy="287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Рисунок 4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335" y="5231978"/>
            <a:ext cx="554038" cy="287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Рисунок 4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48" y="4871615"/>
            <a:ext cx="546100" cy="288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Рисунок 5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273" y="5606628"/>
            <a:ext cx="546100" cy="288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Рисунок 5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273" y="6311478"/>
            <a:ext cx="546100" cy="287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Рисунок 5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273" y="6671840"/>
            <a:ext cx="546100" cy="287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5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273" y="7032203"/>
            <a:ext cx="560387" cy="287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3789040" y="8782580"/>
            <a:ext cx="295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22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8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648" y="648721"/>
            <a:ext cx="4255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Бенчмаркинг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91406" y="1110386"/>
            <a:ext cx="6157243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912420"/>
              </p:ext>
            </p:extLst>
          </p:nvPr>
        </p:nvGraphicFramePr>
        <p:xfrm>
          <a:off x="476673" y="1157436"/>
          <a:ext cx="2808312" cy="643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0" r:id="rId10" imgW="4206605" imgH="6437934" progId="Excel.Chart.8">
                  <p:embed/>
                </p:oleObj>
              </mc:Choice>
              <mc:Fallback>
                <p:oleObj r:id="rId10" imgW="4206605" imgH="643793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673" y="1157436"/>
                        <a:ext cx="2808312" cy="643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2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132971"/>
              </p:ext>
            </p:extLst>
          </p:nvPr>
        </p:nvGraphicFramePr>
        <p:xfrm>
          <a:off x="50800" y="2011511"/>
          <a:ext cx="5461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1" name="Photo Editor Photo" r:id="rId12" imgW="4105848" imgH="2057143" progId="">
                  <p:embed/>
                </p:oleObj>
              </mc:Choice>
              <mc:Fallback>
                <p:oleObj name="Photo Editor Photo" r:id="rId12" imgW="4105848" imgH="2057143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" y="2011511"/>
                        <a:ext cx="546100" cy="288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75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2371874"/>
            <a:ext cx="546100" cy="288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732236"/>
            <a:ext cx="546100" cy="287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5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4208611"/>
            <a:ext cx="560387" cy="287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4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3087836"/>
            <a:ext cx="546100" cy="287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3451374"/>
            <a:ext cx="546100" cy="288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3" descr="large_flag_of_ukraine">
            <a:hlinkClick r:id="rId19"/>
          </p:cNvPr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922986"/>
            <a:ext cx="546100" cy="287338"/>
          </a:xfrm>
          <a:prstGeom prst="rect">
            <a:avLst/>
          </a:prstGeom>
          <a:blipFill dpi="0" rotWithShape="1">
            <a:blip r:embed="rId21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" name="Рисунок 4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567386"/>
            <a:ext cx="546100" cy="288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4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3830786"/>
            <a:ext cx="546100" cy="288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4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5262711"/>
            <a:ext cx="554037" cy="287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5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5972324"/>
            <a:ext cx="546100" cy="288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4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362849"/>
            <a:ext cx="546100" cy="287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5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5640536"/>
            <a:ext cx="546100" cy="287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5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7115324"/>
            <a:ext cx="546100" cy="287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4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753374"/>
            <a:ext cx="558800" cy="287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532649"/>
              </p:ext>
            </p:extLst>
          </p:nvPr>
        </p:nvGraphicFramePr>
        <p:xfrm>
          <a:off x="3717032" y="1157436"/>
          <a:ext cx="3024336" cy="643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" r:id="rId31" imgW="4237087" imgH="6437934" progId="Excel.Chart.8">
                  <p:embed/>
                </p:oleObj>
              </mc:Choice>
              <mc:Fallback>
                <p:oleObj r:id="rId31" imgW="4237087" imgH="643793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7032" y="1157436"/>
                        <a:ext cx="3024336" cy="643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4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86224556"/>
              </p:ext>
            </p:extLst>
          </p:nvPr>
        </p:nvGraphicFramePr>
        <p:xfrm>
          <a:off x="3310384" y="2597298"/>
          <a:ext cx="5461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" name="Photo Editor Photo" r:id="rId33" imgW="4105848" imgH="2057143" progId="">
                  <p:embed/>
                </p:oleObj>
              </mc:Choice>
              <mc:Fallback>
                <p:oleObj name="Photo Editor Photo" r:id="rId33" imgW="4105848" imgH="2057143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0384" y="2597298"/>
                        <a:ext cx="546100" cy="288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83" descr="large_flag_of_ukraine">
            <a:hlinkClick r:id="rId19"/>
          </p:cNvPr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084" y="1846411"/>
            <a:ext cx="546100" cy="287337"/>
          </a:xfrm>
          <a:prstGeom prst="rect">
            <a:avLst/>
          </a:prstGeom>
          <a:blipFill dpi="0" rotWithShape="1">
            <a:blip r:embed="rId21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" name="Picture 75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497" y="3345011"/>
            <a:ext cx="546100" cy="288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5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384" y="2198836"/>
            <a:ext cx="546100" cy="287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447" y="3710136"/>
            <a:ext cx="546100" cy="287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4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034" y="2979886"/>
            <a:ext cx="560388" cy="287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4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09" y="4089548"/>
            <a:ext cx="546100" cy="287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4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497" y="7078811"/>
            <a:ext cx="546100" cy="288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572" y="4826148"/>
            <a:ext cx="546100" cy="288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5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22" y="5924698"/>
            <a:ext cx="546100" cy="287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4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84" y="4449911"/>
            <a:ext cx="554038" cy="287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4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384" y="5545286"/>
            <a:ext cx="546100" cy="287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5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09" y="5180161"/>
            <a:ext cx="547688" cy="287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4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909" y="6304111"/>
            <a:ext cx="546100" cy="288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5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909" y="6707336"/>
            <a:ext cx="546100" cy="288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789040" y="8782580"/>
            <a:ext cx="295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23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6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8680" y="467544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ОСНОВНЫЕ СОБЫТИЯ 2018 года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295286" y="814016"/>
            <a:ext cx="6408711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4436" y="1065674"/>
            <a:ext cx="63399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03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мая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2018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года решением Совета директоров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АО НК «</a:t>
            </a:r>
            <a:r>
              <a:rPr lang="kk-KZ" sz="1000" kern="0" dirty="0" smtClean="0">
                <a:solidFill>
                  <a:prstClr val="black"/>
                </a:solidFill>
                <a:latin typeface="Palatino Linotype" pitchFamily="18" charset="0"/>
              </a:rPr>
              <a:t>ҚТЖ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» (протокол №2) утверждена новая редакция Устава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АО «КТЖ-Грузовые перевозки» и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15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июня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2018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года проведена регистрация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в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уполномоченном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органе.</a:t>
            </a:r>
            <a:endParaRPr lang="ru-RU" sz="1000" kern="0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06271" y="3635896"/>
            <a:ext cx="6293174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06271" y="2699792"/>
            <a:ext cx="6318499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49588" y="1763688"/>
            <a:ext cx="6282939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32656" y="1847890"/>
            <a:ext cx="6339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01 июня 2018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года решением Совета директоров АО «КТЖ-Грузовые перевозки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» (протокол №4) в связи со сменой юридического адреса, внесены изменения в Положение о  филиале АО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«КТЖ-Грузовые перевозки»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- «Алматинское отделение ГП» и 27 августа 2018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года проведена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перерегистрация в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уполномоченном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органе.</a:t>
            </a:r>
            <a:endParaRPr lang="ru-RU" sz="1000" kern="0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32656" y="2937882"/>
            <a:ext cx="63399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25 декабря 2018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года решением Совета директоров АО «КТЖ-Грузовые перевозки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» (протокол №12) в связи со сменой юридического адреса, внесены изменения в Положение о  филиале АО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«КТЖ-Грузовые перевозки»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- «Шымкентское отделение ГП».</a:t>
            </a:r>
            <a:endParaRPr lang="ru-RU" sz="1000" kern="0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89040" y="8782580"/>
            <a:ext cx="295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24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8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201650"/>
              </p:ext>
            </p:extLst>
          </p:nvPr>
        </p:nvGraphicFramePr>
        <p:xfrm>
          <a:off x="357556" y="6034227"/>
          <a:ext cx="2886269" cy="978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269"/>
                <a:gridCol w="648000"/>
                <a:gridCol w="504000"/>
                <a:gridCol w="648000"/>
                <a:gridCol w="504000"/>
              </a:tblGrid>
              <a:tr h="145580">
                <a:tc>
                  <a:txBody>
                    <a:bodyPr/>
                    <a:lstStyle/>
                    <a:p>
                      <a:pPr algn="l" rtl="0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2018</a:t>
                      </a: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г.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(млрд. ткм)</a:t>
                      </a:r>
                      <a:endParaRPr lang="ru-RU" sz="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доля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2025</a:t>
                      </a: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г.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(млрд. ткм)</a:t>
                      </a:r>
                      <a:endParaRPr lang="ru-RU" sz="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доля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Всего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219,9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241.9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Внутренний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94,7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43.0%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95.5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39.5%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558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Экспорт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76,2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34.6%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72.2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29.8%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558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Транзит</a:t>
                      </a:r>
                      <a:endParaRPr lang="en-US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31,5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14,3%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58.1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24.0%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558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Импорт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17,6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8,0%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16.2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6.7%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0" name="Picture 21" descr="C:\Users\Mussabekov_Zh\Desktop\Презентация для Куна новая\1920px-Railway_Map_of_Kazakhstan_(kk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94" y="2846619"/>
            <a:ext cx="5017910" cy="273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648" y="581943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Стратегические цели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65104" y="5433680"/>
            <a:ext cx="995868" cy="10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7645" y="1347805"/>
            <a:ext cx="65562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родвижение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следующих ключевых направлений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в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рамках развития транзитного потенциала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страны: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из Китая в Европу через территорию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Казахстана,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России и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Белоруссии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из Китая в Европу через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Каспий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,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Азербайджан,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Грузию и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Турцию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из Китая в Центральную Азию и страны Персидского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залива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коридор «Север-Юг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»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Доведение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объемов транзитных контейнерных перевозок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до 1,243 млн. ДФЭ в 2019 г. и до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 млн. ДФЭ в 2020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г., ежегодных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доходов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от транзитных перевозок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до 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USD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4 млрд.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8404" y="1077196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РАЗВИТИЕ ТРАНЗИТНОГО ПОТЕНЦИАЛА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32656" y="1319509"/>
            <a:ext cx="619268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31200" y="7428667"/>
            <a:ext cx="619268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276489" y="718635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ИЗМЕНЕНИЕ СТРУКТУРЫ АКТИВОВ (цели)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0648" y="5674186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ИЗМЕНЕНИЕ СТРУКТУРЫ ПЕРЕВОЗОК (цели)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44900" y="5916499"/>
            <a:ext cx="619268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212976" y="5962218"/>
            <a:ext cx="33246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Увеличение доли транзита в 2 раза, увеличение доходов от транзита в 1.5 раза к 2025 г.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Передача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низкодоходных грузов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с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низкой рентабельностью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частным перевозчикам, и соответственно снижение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доходов от грузовых перевозок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до 5% на ≈35 млрд. тенге и расходов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до 7%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на ≈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40 млрд.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тенге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 2025 г.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4144" y="7568460"/>
            <a:ext cx="57497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Приобретение до 5 000 контейнеров и перевод до 3 000 контейнеров из собственного в инвентарный парк для развития контейнеризации перевозок внутри страны и повышения уровня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ориентированности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на клиентов.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Доходы составят ≈ 19 млрд.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тенге.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1027" name="Picture 3" descr="C:\Users\Mussabekov_Zh\Downloads\contai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58" y="7580997"/>
            <a:ext cx="325438" cy="32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ussabekov_Zh\Downloads\wagon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59" y="8122458"/>
            <a:ext cx="325437" cy="32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90168" y="8100392"/>
            <a:ext cx="55911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Создание пула вагонов под управлением Национального грузового перевозчика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:</a:t>
            </a:r>
            <a:endParaRPr lang="en-US" sz="10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1) приобретение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парка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вагонов или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2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)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слияние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с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АО «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Казтемиртранс» или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3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)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договор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с операторами вагонов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28800" y="3165428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Palatino Linotype" pitchFamily="18" charset="0"/>
              </a:rPr>
              <a:t>Россия</a:t>
            </a:r>
            <a:endParaRPr lang="ru-RU" sz="900" dirty="0">
              <a:latin typeface="Palatino Linotype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67924" y="3165428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Palatino Linotype" pitchFamily="18" charset="0"/>
              </a:rPr>
              <a:t>Россия</a:t>
            </a:r>
            <a:endParaRPr lang="ru-RU" sz="900" dirty="0">
              <a:latin typeface="Palatino Linotype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61942" y="4677596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Palatino Linotype" pitchFamily="18" charset="0"/>
              </a:rPr>
              <a:t>Китай</a:t>
            </a:r>
            <a:endParaRPr lang="ru-RU" sz="900" dirty="0">
              <a:latin typeface="Palatino Linotype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55202" y="5202848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Palatino Linotype" pitchFamily="18" charset="0"/>
              </a:rPr>
              <a:t>Киргизия</a:t>
            </a:r>
            <a:endParaRPr lang="ru-RU" sz="800" dirty="0">
              <a:latin typeface="Palatino Linotype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75793" y="5202848"/>
            <a:ext cx="7200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Palatino Linotype" pitchFamily="18" charset="0"/>
              </a:rPr>
              <a:t>Узбекистан</a:t>
            </a:r>
            <a:endParaRPr lang="ru-RU" sz="700" dirty="0">
              <a:latin typeface="Palatino Linotype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20612" y="5380057"/>
            <a:ext cx="8763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Palatino Linotype" pitchFamily="18" charset="0"/>
              </a:rPr>
              <a:t>Туркменистан</a:t>
            </a:r>
            <a:endParaRPr lang="ru-RU" sz="700" dirty="0">
              <a:latin typeface="Palatino Linotype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96752" y="5372737"/>
            <a:ext cx="5040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Palatino Linotype" pitchFamily="18" charset="0"/>
              </a:rPr>
              <a:t>Каспий</a:t>
            </a:r>
            <a:endParaRPr lang="ru-RU" sz="700" dirty="0">
              <a:latin typeface="Palatino Linotype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0053" y="4910308"/>
            <a:ext cx="5939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Palatino Linotype" pitchFamily="18" charset="0"/>
              </a:rPr>
              <a:t>Кавказ</a:t>
            </a:r>
            <a:endParaRPr lang="ru-RU" sz="900" dirty="0">
              <a:latin typeface="Palatino Linotype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77643" y="2895330"/>
            <a:ext cx="45276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6672" y="3031942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Palatino Linotype" pitchFamily="18" charset="0"/>
              </a:rPr>
              <a:t>Европа</a:t>
            </a:r>
            <a:endParaRPr lang="ru-RU" sz="900" dirty="0">
              <a:latin typeface="Palatino Linotype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89040" y="8782580"/>
            <a:ext cx="295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25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28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0648" y="971600"/>
            <a:ext cx="633670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АО «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КТЖ-ГП» осознает важность совершенствования корпоративного управления и стремится к обеспечению открытости и прозрачности деятельности, а также практическому внедрению основных принципов Кодекса корпоративного управления.</a:t>
            </a:r>
          </a:p>
          <a:p>
            <a:pPr algn="just">
              <a:defRPr/>
            </a:pP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Решением Единственного акционера от 13 октября 2015 года (протокол заседания Правления АО «НК «ҚТЖ» №02/28) утвержден Кодекс корпоративного управления юридических лиц, сто процентов голосующих акций которых принадлежит АО «НК «ҚТЖ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».</a:t>
            </a:r>
            <a:endParaRPr lang="ru-RU" sz="1050" kern="0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2696" y="539552"/>
            <a:ext cx="3276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Корпоративное управление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0648" y="2555776"/>
            <a:ext cx="633670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Высшим органом является Единственный акционер – АО «НК «ҚТЖ», делегирующий Совету директоров общее руководство деятельностью компании.</a:t>
            </a:r>
          </a:p>
          <a:p>
            <a:pPr algn="just">
              <a:defRPr/>
            </a:pP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Корпоративное управление в Компании основано на принципе защиты и уважения прав и законных интересов Единственного акционера. Единственный акционер имеет права, предусмотренные законодательством и Уставом.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4704" y="2123728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Единственный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акционер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0648" y="4067944"/>
            <a:ext cx="6336704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Совет директоров – орган управления АО «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КТЖ-Грузовые перевозки»,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осуществляющий общее руководство деятельностью Компании, за исключением решения вопросов, отнесенных Законом «Об акционерных обществах» Уставом Компании к исключительной компетенции Единственного акционера Компании.</a:t>
            </a:r>
          </a:p>
          <a:p>
            <a:pPr algn="just">
              <a:defRPr/>
            </a:pP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Совет директоров определяет стратегические цели, приоритетные направления развития и устанавливает основные ориентиры деятельности Компании на долгосрочную перспективу, обеспечивает наличие необходимых финансовых и человеческих ресурсов для осуществления поставленных целей. Совет директоров осуществляет контроль над деятельностью исполнительного органа АО «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КТЖ-Грузовые перевозки».</a:t>
            </a:r>
            <a:endParaRPr lang="ru-RU" sz="1050" kern="0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8172" y="3635896"/>
            <a:ext cx="2124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Совет директоров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2656" y="6156176"/>
            <a:ext cx="6264696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50" b="1" kern="0" dirty="0">
                <a:solidFill>
                  <a:prstClr val="black"/>
                </a:solidFill>
                <a:latin typeface="Palatino Linotype" pitchFamily="18" charset="0"/>
              </a:rPr>
              <a:t>Алпысбаев Канат Калиевич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– Председатель Правления (Президент) АО «НК «ҚТЖ», Председатель Совета директоров АО «КТЖ- Грузовые перевозки»;</a:t>
            </a:r>
          </a:p>
          <a:p>
            <a:pPr algn="just">
              <a:defRPr/>
            </a:pPr>
            <a:r>
              <a:rPr lang="ru-RU" sz="1050" b="1" kern="0" dirty="0">
                <a:solidFill>
                  <a:prstClr val="black"/>
                </a:solidFill>
                <a:latin typeface="Palatino Linotype" pitchFamily="18" charset="0"/>
              </a:rPr>
              <a:t>Хасенов Рустем Койбагарович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– И.о. заместителя Председателя Правления по правовым вопросам АО «НК «ҚТЖ», член Совета директоров         АО «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КТЖ-Грузовые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перевозки»;</a:t>
            </a:r>
          </a:p>
          <a:p>
            <a:pPr algn="just">
              <a:defRPr/>
            </a:pPr>
            <a:r>
              <a:rPr lang="ru-RU" sz="1050" b="1" kern="0" dirty="0">
                <a:solidFill>
                  <a:prstClr val="black"/>
                </a:solidFill>
                <a:latin typeface="Palatino Linotype" pitchFamily="18" charset="0"/>
              </a:rPr>
              <a:t>Омарханов Алмас Омарханұлы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- Директор Департамента по управлению рисками и внутреннему контролю АО «НК «ҚТЖ», член Совета 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директоров АО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«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КТЖ-Грузовые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перевозки»;</a:t>
            </a:r>
          </a:p>
          <a:p>
            <a:pPr algn="just">
              <a:defRPr/>
            </a:pPr>
            <a:r>
              <a:rPr lang="ru-RU" sz="1050" b="1" kern="0" dirty="0">
                <a:solidFill>
                  <a:prstClr val="black"/>
                </a:solidFill>
                <a:latin typeface="Palatino Linotype" pitchFamily="18" charset="0"/>
              </a:rPr>
              <a:t>Бабиченко Владимир Владимирович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– Директор Департамента экономики и планирования АО «НК «ҚТЖ», член Совета директоров АО «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КТЖ-Грузовые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перевозки»;</a:t>
            </a:r>
          </a:p>
          <a:p>
            <a:pPr algn="just">
              <a:defRPr/>
            </a:pPr>
            <a:r>
              <a:rPr lang="ru-RU" sz="1050" b="1" kern="0" dirty="0">
                <a:solidFill>
                  <a:prstClr val="black"/>
                </a:solidFill>
                <a:latin typeface="Palatino Linotype" pitchFamily="18" charset="0"/>
              </a:rPr>
              <a:t>Рахматуллаев Равшан Джураевич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- Независимый директор, член Совета директоров АО «</a:t>
            </a:r>
            <a:r>
              <a:rPr lang="ru-RU" sz="1050" kern="0" dirty="0" smtClean="0">
                <a:solidFill>
                  <a:prstClr val="black"/>
                </a:solidFill>
                <a:latin typeface="Palatino Linotype" pitchFamily="18" charset="0"/>
              </a:rPr>
              <a:t>КТЖ-Грузовые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перевозки»;</a:t>
            </a:r>
          </a:p>
          <a:p>
            <a:pPr algn="just">
              <a:defRPr/>
            </a:pPr>
            <a:r>
              <a:rPr lang="ru-RU" sz="1050" b="1" kern="0" dirty="0">
                <a:solidFill>
                  <a:prstClr val="black"/>
                </a:solidFill>
                <a:latin typeface="Palatino Linotype" pitchFamily="18" charset="0"/>
              </a:rPr>
              <a:t>Оспанов Жанасыл Бегалиевич </a:t>
            </a:r>
            <a:r>
              <a:rPr lang="ru-RU" sz="1050" kern="0" dirty="0">
                <a:solidFill>
                  <a:prstClr val="black"/>
                </a:solidFill>
                <a:latin typeface="Palatino Linotype" pitchFamily="18" charset="0"/>
              </a:rPr>
              <a:t>- Независимый директор, член Совета директоров АО «КТЖ- Грузовые перевозки».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08720" y="5724128"/>
            <a:ext cx="3026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Состав Совета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директоров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2656" y="859636"/>
            <a:ext cx="619268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2656" y="3957754"/>
            <a:ext cx="633670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0729" y="6039360"/>
            <a:ext cx="619268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0647" y="2458506"/>
            <a:ext cx="6372769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789040" y="8782580"/>
            <a:ext cx="295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26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05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www.railways.kz/upload/iblock/c7d/c7dc3ac9430251d104b62a9884e9387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48771"/>
            <a:ext cx="1698625" cy="20162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776168" y="724213"/>
            <a:ext cx="482118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Алпысбаев Канат Калиевич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– Председатель Правления (Президент) АО «НК «ҚТЖ», Председатель Совета директоров АО «КТЖ- Грузовые перевозки».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Родился в 1972 году. Окончил Алма-Атинский институт инженеров железнодорожного транспорта, университет Кентукки (США), Московскую международную высшую школу бизнеса. Имеет учёную степень магистра. 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1994 по 2002 годы работал на предприятиях Целинной железной дороги, РГП «Қазақстан темір жолы», акционерных обществах различного профиля. 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2002-2003 годах – директор по финансам и управлению, вице-президент по финансам и информационным технологиям ЗАО «Эйр Астана». 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ноября 2005 года по июнь 2008 года – директор по развитию бизнеса филиала корпорации «Дженерал Электрик». 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2008 по 2012 годы работал вице-президентом по экономике и финансам АО «НК «ҚТЖ».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января 2013 по декабрь 2014 года – вице-президент по логистике АО «НК «ҚТЖ». 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декабря 2014 по апрель 2016 года – вице-президент АО «НК «ҚТЖ». 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апреля по сентябрь 2016 года – вице-президент по координации операционной деятельности АО «НК «ҚТЖ».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15 сентября 2016 года – Председатель Правления АО «НК «ҚТЖ».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18 мая 2017 года избран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Председателем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Совета директоров АО «КТЖ-ГП».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Гражданин Республики Казахстан. Акциями Компании, поставщиков и конкурентов Компании не владеет. </a:t>
            </a:r>
          </a:p>
        </p:txBody>
      </p:sp>
      <p:pic>
        <p:nvPicPr>
          <p:cNvPr id="5" name="Рисунок 4" descr="https://ktzh-gp.kz/upload/iblock/bf2/zha_1-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6661"/>
            <a:ext cx="1698625" cy="21596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844824" y="4572000"/>
            <a:ext cx="47525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Хасенов Рустем Койбагарович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– И.о. заместителя Председателя Правления по правовым вопросам АО «НК «ҚТЖ», член Совета директоров АО «КТЖ- Грузовые перевозки». 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Родился 4 августа 1962 года в городе Кокшетау. В 1984 году окончил Карагандинский Государственный университет по специальности правоведение, в 2014 году - Казахский экономический университет им. Т.Рыскулова и Европейский университет по совместной программе по специальности «МВА Международный бизнес» с присуждением академической степени «Магистр делового администрирования».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1997 по 2004 годы работал руководителем юридической службы; главным специалистом отдела правовой экспертизы юридического Департамента Министерства транспорта и коммуникаций РК, начальником Управления правового обеспечения КАДиСИК МТК РК. 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2004 по 2008 годы  заместитель директора юридического Департамента Министерства транспорта и коммуникаций РК, заведующий государственно-правовым Отделом аппарата акима города Астаны. 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апреля 2008 по апрель 2016 года работал Управляющим директором по правовым вопросам АО «НК «ҚТЖ».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2016-2017 годы Директор Департамента правового обеспечения и судебно-претензионной работы АО «НК «ҚТЖ».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11 декабря 2017 года - Исполняющий обязанности заместителя Председателя Правления по правовым вопросам АО «НК «ҚТЖ».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18 мая 2017 года избран членом Совета директоров АО «КТЖ-ГП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Гражданин Республики Казахстан.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Акциями Компании, поставщиков и конкурентов Компании не владеет.</a:t>
            </a:r>
          </a:p>
          <a:p>
            <a:pPr algn="just">
              <a:defRPr/>
            </a:pPr>
            <a:endParaRPr lang="ru-RU" sz="1000" kern="0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39552"/>
            <a:ext cx="6858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56124" y="4381209"/>
            <a:ext cx="6120000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40084" y="8604448"/>
            <a:ext cx="6120000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89040" y="8782580"/>
            <a:ext cx="295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27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50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ÐÐ°ÑÑÐ¸Ð½ÐºÐ¸ Ð¿Ð¾ Ð·Ð°Ð¿ÑÐ¾ÑÑ Ð¾Ð¼Ð°ÑÑÐ°Ð½Ð¾Ð² Ð°Ð»Ð¼Ð°Ñ Ð¾Ð¼Ð°ÑÑÐ°Ð½Ò±Ð»Ñ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8" y="1187624"/>
            <a:ext cx="1600200" cy="21602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743894" y="395536"/>
            <a:ext cx="4925465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Омарханов Алмаз Омарханулы –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Директор Департамента по управлению рисками и внутреннему контролю АО «НК «ҚТЖ», член Совета директоров АО «КТЖ- Грузовые перевозки»;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Родился в 1983 году. В 2006 году окончил Евразийский национальный университет по специальности «финансы и кредит». В 2006 году – West Coast University по специальности «Магистр бизнес администрирования».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Трудовой путь начал в 2003 году с должности помощника аудитора–оценщика в 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ТОО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«Аудиторская фирма «Алмас». 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2008 по 2009 годы работал главным экспертом Специализированного управления Налогового комитета Министерства финансов РК.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2009–2010 году занимал должность заместителя начальника Налогового управления по Есильскому району Налогового департамента по г.Астана. 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2010 по 2011 годы работал управляющим Директором – членом Правления АО «Астана–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финанс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». 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2011–2012 году занимал должность управляющего Директора – члена Правления 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АО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«Казахстанский центр государственно частного партнерства». 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2012 по 2016 годы являлся председателем Правления АО «Казахстанский фонд гарантирования ипотечных кредитов». 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2016 году с апреля по октябрь работал заместителем генерального директора в 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ТОО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«Аудиторская фирма «Алмас». 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C 2016 года возглавляет Департамент по управлению рисками и внутреннему контролю 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АО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«НК «ҚТЖ».</a:t>
            </a:r>
          </a:p>
          <a:p>
            <a:pPr algn="just">
              <a:defRPr/>
            </a:pP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18 мая 2017 года избран членом Совета директоров АО «КТЖ – Грузовые перевозки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Гражданин Республики Казахстан.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Акциями Компании, поставщиков и конкурентов Компании не владеет.</a:t>
            </a:r>
          </a:p>
          <a:p>
            <a:pPr algn="just">
              <a:defRPr/>
            </a:pPr>
            <a:endParaRPr lang="ru-RU" sz="900" kern="0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pic>
        <p:nvPicPr>
          <p:cNvPr id="5" name="Рисунок 4" descr="https://ktzh-gp.kz/upload/iblock/882/%D0%91%D0%B0%D0%B1%D0%B8%D1%87%D0%B5%D0%BD%D0%BA%D0%B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5" y="5292080"/>
            <a:ext cx="1584175" cy="21596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808019" y="4427984"/>
            <a:ext cx="486134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Бабиченко Владимир Владимирович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– Директор Департамента экономики и планирования АО «НК «ҚТЖ», член Совета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директоров АО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«КТЖ- Грузовые перевозки».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Родился в 1982 году. В 2006 году окончил Акмолинский университет по специальности «бухгалтер — экономист». В 2010 году — Костанайский инженерно-педагогический университет по специальности «Магистр экономики и бизнеса».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Трудовой путь начал в 2001 году с должности машиниста насосной станции, слесаря-ремонтника, а затем назначен бухгалтером расчетного стола ГКП «Тобол».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2004  по 2005 годы работал бухгалтером материального стола, экономистом в филиале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 АО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«Ремпуть» — «ПМС-24» станция Притобольская.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2005—2007 годах занимал должность главного бухгалтера филиала АО «Локомотивный сервисный центр» Тобольского локомотивного сервисного центра. Также, являлся председателем ревизионной комиссии Тарановского районного маслихата.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2008 по 2013 годы  работал начальником планово-экономического отдела филиала АО «НК «ҚТЖ» — «Костанайское отделение дороги».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2013 году занимал должность заместителя финансового директора ТОО «Компания «Жолжөндеуші».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2014 по 2015 годы заместитель директора по экономике и финансам филиала АО «НК «ҚТЖ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» -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«Дирекции перевозочного процесса».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C 2015 года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по октябрь 2018 года возглавлял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Департамент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экономики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и планирования АО «НК «ҚТЖ» 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18 мая 2017 года избран членом Совета директоров АО «КТЖ-Грузовые перевозки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Гражданин Республики Казахстан.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Акциями Компании, поставщиков и конкурентов Компании не владеет.</a:t>
            </a:r>
          </a:p>
          <a:p>
            <a:pPr algn="just"/>
            <a:endParaRPr lang="ru-RU" sz="1000" kern="0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47714"/>
            <a:ext cx="6858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72546" y="4427984"/>
            <a:ext cx="6120000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18472" y="8820472"/>
            <a:ext cx="6120000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89040" y="8782580"/>
            <a:ext cx="295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28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2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0688" y="323528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Обращение Председателя Совета директоров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08920" y="1262830"/>
            <a:ext cx="3429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kern="0" dirty="0" err="1" smtClean="0">
                <a:solidFill>
                  <a:prstClr val="black"/>
                </a:solidFill>
                <a:latin typeface="Palatino Linotype" pitchFamily="18" charset="0"/>
              </a:rPr>
              <a:t>Альмагамбетов</a:t>
            </a:r>
            <a:r>
              <a:rPr lang="ru-RU" sz="1400" b="1" kern="0" dirty="0" smtClean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ru-RU" sz="1400" b="1" kern="0" dirty="0">
                <a:solidFill>
                  <a:prstClr val="black"/>
                </a:solidFill>
                <a:latin typeface="Palatino Linotype" pitchFamily="18" charset="0"/>
              </a:rPr>
              <a:t>Канат </a:t>
            </a:r>
            <a:r>
              <a:rPr lang="ru-RU" sz="1400" b="1" kern="0" dirty="0" err="1" smtClean="0">
                <a:solidFill>
                  <a:prstClr val="black"/>
                </a:solidFill>
                <a:latin typeface="Palatino Linotype" pitchFamily="18" charset="0"/>
              </a:rPr>
              <a:t>Есмуханович</a:t>
            </a:r>
            <a:r>
              <a:rPr lang="ru-RU" sz="1400" b="1" kern="0" dirty="0" smtClean="0">
                <a:solidFill>
                  <a:prstClr val="black"/>
                </a:solidFill>
                <a:latin typeface="Palatino Linotype" pitchFamily="18" charset="0"/>
              </a:rPr>
              <a:t> </a:t>
            </a:r>
            <a:endParaRPr lang="ru-RU" sz="1400" b="1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algn="ctr"/>
            <a:endParaRPr lang="ru-RU" sz="1400" b="1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algn="ctr"/>
            <a:r>
              <a:rPr lang="ru-RU" sz="1400" b="1" kern="0" dirty="0" smtClean="0">
                <a:solidFill>
                  <a:prstClr val="black"/>
                </a:solidFill>
                <a:latin typeface="Palatino Linotype" pitchFamily="18" charset="0"/>
              </a:rPr>
              <a:t>Председатель </a:t>
            </a:r>
            <a:r>
              <a:rPr lang="ru-RU" sz="1400" b="1" kern="0" dirty="0">
                <a:solidFill>
                  <a:prstClr val="black"/>
                </a:solidFill>
                <a:latin typeface="Palatino Linotype" pitchFamily="18" charset="0"/>
              </a:rPr>
              <a:t>Совета директоров </a:t>
            </a:r>
          </a:p>
          <a:p>
            <a:pPr algn="ctr"/>
            <a:r>
              <a:rPr lang="ru-RU" sz="1400" b="1" kern="0" dirty="0">
                <a:solidFill>
                  <a:prstClr val="black"/>
                </a:solidFill>
                <a:latin typeface="Palatino Linotype" pitchFamily="18" charset="0"/>
              </a:rPr>
              <a:t>АО «КТЖ- Грузовые перевозки»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672" y="2915816"/>
            <a:ext cx="6048672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 algn="ctr"/>
            <a:r>
              <a:rPr lang="ru-RU" sz="1100" b="1" kern="0" dirty="0">
                <a:solidFill>
                  <a:prstClr val="black"/>
                </a:solidFill>
                <a:latin typeface="Palatino Linotype" pitchFamily="18" charset="0"/>
              </a:rPr>
              <a:t>Уважаемые дамы и господа, читатели данного Отчета!</a:t>
            </a:r>
          </a:p>
          <a:p>
            <a:pPr indent="179388" algn="just"/>
            <a:endParaRPr lang="ru-RU" sz="11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indent="179388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Вашему вниманию предоставляется Годовой отчет о результатах деятельности крупнейшей дочерней организации акционерного общества «Национальная компания «</a:t>
            </a:r>
            <a:r>
              <a:rPr lang="kk-KZ" sz="1100" kern="0" dirty="0">
                <a:solidFill>
                  <a:prstClr val="black"/>
                </a:solidFill>
                <a:latin typeface="Palatino Linotype" pitchFamily="18" charset="0"/>
              </a:rPr>
              <a:t>Қазақстан темір жолы</a:t>
            </a:r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» (далее - Компания) - акционерного общества «КТЖ-Грузовые перевозки» (далее - Общество) в </a:t>
            </a:r>
            <a:r>
              <a:rPr lang="ru-RU" sz="1100" kern="0" dirty="0" smtClean="0">
                <a:solidFill>
                  <a:prstClr val="black"/>
                </a:solidFill>
                <a:latin typeface="Palatino Linotype" pitchFamily="18" charset="0"/>
              </a:rPr>
              <a:t>2018 </a:t>
            </a:r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году .</a:t>
            </a:r>
          </a:p>
          <a:p>
            <a:pPr indent="179388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Отчет сформирован на принципах прозрачности и полноты раскрытия информации для всех заинтересованных сторон в рамках установленных стандартов корпоративного управления.</a:t>
            </a:r>
          </a:p>
          <a:p>
            <a:pPr indent="179388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Тенденции к устойчивому становлению Общества, как Национального перевозчика грузов на территории Республики Казахстан, упрочены совместной работой Совета директоров, в составе которого и независимые директора, Комитетов Совета директоров и исполнительного органа в лице Правления Общества.</a:t>
            </a:r>
          </a:p>
          <a:p>
            <a:pPr indent="179388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Прошедший год был не простым с точки зрения макроэкономической ситуации и развития конкуренции на рынке перевозок грузов с использованием различных видов транспорта. Однако, Национальный грузовой перевозчик принимает эти вызовы, извлекая необходимые уроки, мобилизуя усилия и ресурсы для решения поставленных перед ним задач.</a:t>
            </a:r>
          </a:p>
          <a:p>
            <a:pPr indent="179388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Готовность к серьезной работе по расширению объемов перевозок, сервисов для клиентов, к поиску нестандартных решений обусловлена прочными позициями и широкими компетенциями на рынке, а также статусом Национального перевозчика грузов и квалифицированным персоналом. </a:t>
            </a:r>
          </a:p>
          <a:p>
            <a:pPr indent="179388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У нас есть все, чтобы в долгосрочной перспективе оставаться выбором № 1 для наших клиентов.</a:t>
            </a:r>
          </a:p>
          <a:p>
            <a:pPr indent="179388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Для обеспечения эффективного управления процессами и минимизации рисков, возникающих с учетом постоянно изменяющейся обстановки на рынках, в </a:t>
            </a:r>
            <a:r>
              <a:rPr lang="ru-RU" sz="1100" kern="0" dirty="0" smtClean="0">
                <a:solidFill>
                  <a:prstClr val="black"/>
                </a:solidFill>
                <a:latin typeface="Palatino Linotype" pitchFamily="18" charset="0"/>
              </a:rPr>
              <a:t>2019 </a:t>
            </a:r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году предстоит пересмотреть Стратегию </a:t>
            </a:r>
            <a:r>
              <a:rPr lang="ru-RU" sz="1100" kern="0" dirty="0" smtClean="0">
                <a:solidFill>
                  <a:prstClr val="black"/>
                </a:solidFill>
                <a:latin typeface="Palatino Linotype" pitchFamily="18" charset="0"/>
              </a:rPr>
              <a:t>развития Компании. </a:t>
            </a:r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Стратегия определит ключевые значения показателей эффективности и финансовой устойчивости, в том числе для повышения инвестиционной привлекательности Общества в составе группы Компании.</a:t>
            </a:r>
          </a:p>
          <a:p>
            <a:pPr indent="179388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Выражаю благодарность нашим акционерам, клиентам, инвесторам и партнерам за плодотворное, поступательное сотрудничество.</a:t>
            </a:r>
          </a:p>
          <a:p>
            <a:pPr indent="179388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Благодарю коллектив Общества в целом и каждого в отдельности за преданность профессии, стремление к развитию и повышению эффективности деятельности на благо экономики нашей страны – Республики Казахстан.</a:t>
            </a:r>
          </a:p>
        </p:txBody>
      </p:sp>
      <p:pic>
        <p:nvPicPr>
          <p:cNvPr id="4" name="Picture 2" descr="https://www.ktzh-gp.kz/upload/iblock/148/1481368f1a20a5c56b515254161932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0" y="683568"/>
            <a:ext cx="181927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89040" y="8854588"/>
            <a:ext cx="295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02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Makhanov_dosh\Desktop\Безымянный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32" y="683568"/>
            <a:ext cx="1944216" cy="215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04864" y="251520"/>
            <a:ext cx="44644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Рахматуллаев Равшан </a:t>
            </a:r>
            <a:r>
              <a:rPr lang="ru-RU" sz="1000" b="1" kern="0" dirty="0" err="1">
                <a:solidFill>
                  <a:prstClr val="black"/>
                </a:solidFill>
                <a:latin typeface="Palatino Linotype" pitchFamily="18" charset="0"/>
              </a:rPr>
              <a:t>Джураевич</a:t>
            </a:r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-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Независимый директор, Член совета директоров                    АО «КТЖ- Грузовые перевозки».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Родился в 1961 году. В 1983 году окончил Новосибирский государственный университет, по специальности «физика». В 1989 году окончил аспирантуру Новосибирского государственного университета, кандидат физико-математических наук.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Трудовой путь начал в 1990 году с должности старшего научного сотрудника Института космических исследований АН РК.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1993 по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1996 годы возглавлял ТОО «Гео лтд».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С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1996 по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1999 годы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Вице-президент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ЗАО «САФ Капитал».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1999 по 2000 годы Заместитель начальника управления реструктуризации, Заместитель директора департамента стратегического планирования и реструктуризации РГП «Қазақстан темір жолы».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2001 по 2002 годы Вице-президент ОАО «Пассажирские перевозки».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2008 по 2003 годы Заместитель директора департамента управления активами ЗАО «НК «КазМунайГаз».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2003 по 2004 годы  директор департамента развития производственных программ и инвестиций АО «Торговый дом КазМунайГаз».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2004 по 2005 года Управляющий директор ТОО «Key Century».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2005 по 2009 годы Генеральный директор ТОО «CBS Project».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С 2010 года является директором ТОО «Advanced Business Technologies».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18 мая 2017 года избран Независимым директором, членом Совета директоров АО «КТЖ-Грузовые перевозки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Гражданин Республики Казахстан.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Акциями Компании, поставщиков и конкурентов Компании не владеет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.</a:t>
            </a:r>
            <a:endParaRPr lang="ru-RU" sz="1000" kern="0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pic>
        <p:nvPicPr>
          <p:cNvPr id="5" name="Рисунок 4" descr="https://ktzh-gp.kz/upload/iblock/18e/%D0%9E%D1%81%D0%BF%D0%B0%D0%BD%D0%BE%D0%B2%20%D0%96%D0%B0%D0%BD%D0%B0%D1%81%D1%8B%D0%BB%20%D0%91%D0%B5%D0%B3%D0%B0%D0%BB%D0%B8%D0%B5%D0%B2%D0%B8%D1%87%20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66" y="5292080"/>
            <a:ext cx="1740866" cy="21596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132856" y="4716016"/>
            <a:ext cx="45365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Оспанов Жанасыл </a:t>
            </a:r>
            <a:r>
              <a:rPr lang="ru-RU" sz="1000" b="1" kern="0" dirty="0" smtClean="0">
                <a:solidFill>
                  <a:prstClr val="black"/>
                </a:solidFill>
                <a:latin typeface="Palatino Linotype" pitchFamily="18" charset="0"/>
              </a:rPr>
              <a:t>Бегалиевич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- Независимый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директор, Член совета директоров АО «КТЖ-Грузовые перевозки».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Родился в 1975 году. В 1997 году окончил Казахскую академию транспорта и коммуникаций с присвоением квалификации «инженер-механик». В 2001 году окончил Казахский государственный университет имени Аль-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Фараби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по специальности «юриспруденция».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Трудовой путь начал в 1997 году с должности механика Дорожно-эксплуатационного  участка № 24 Министерства обороны РК, позже инженер по подготовке производства, начальник гаража, главный механик.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1998 по 2005 годы работал в должности инженера первой категории, заместителя начальника представительства, начальник представительства и заместителя директора РГП «Информационно-учетный центр» Комитета  государственного имущества и приватизации Министерства финансов РК.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2005 года возглавляет 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АО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«Информационно-учетный центр».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2010 по 2012 годы Независимый директор АО «Железнодорожные госпитали медицины катастроф».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2009 года Независимым директором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АО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«Центр по специальному обеспечению службы охраны Президента РК».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2011 года Независимый директор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АО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«Казавиаспас».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2014 года Независимый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директор АО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«Казахстан ГИС Центр».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18 мая 2017 года избран Независимым директором, членом Совета директоров АО «КТЖ-Грузовые перевозки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Гражданин Республики Казахстан.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Акциями Компании, поставщиков и конкурентов Компании не владеет.</a:t>
            </a:r>
          </a:p>
          <a:p>
            <a:pPr algn="just"/>
            <a:endParaRPr lang="ru-RU" sz="1000" kern="0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51520"/>
            <a:ext cx="6858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27189" y="4716016"/>
            <a:ext cx="6120000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27189" y="8820472"/>
            <a:ext cx="6120000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89040" y="8782580"/>
            <a:ext cx="295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29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43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0648" y="964044"/>
            <a:ext cx="64807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Совет директоров несет ответственность перед Единственным акционером за эффективное управление и надлежащий контроль над деятельностью Компании.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2018 году Советом директоров АО «КТЖ-Грузовые перевозки» было проведено 12 очных заседаний, из них 2 заседания проведены заочно, на которых были рассмотрены 56 вопросов, из них касающихся: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Совета директоров – 5;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Правления – 12;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-экономического характера –8;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бухгалтерского характера –3;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кадров – 4;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сделок – 13;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риски – 7;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отчетов о деятельности АО «КТЖ-Грузовые перевозки» – 1;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другие вопросы –3.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 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За отчетный период решениями Совета директоров были утверждены следующие основные документы: </a:t>
            </a:r>
          </a:p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- Об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утверждении Карт ключевых показателей деятельности с целевыми значениями для Председателя и членов Правления АО «КТЖ-Грузовые перевозки»;</a:t>
            </a:r>
          </a:p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- Об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утверждении бюджета АО «КТЖ-Грузовые перевозки» на 2019 год. </a:t>
            </a:r>
          </a:p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- Об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утверждении Плана развития АО «КТЖ-Грузовые перевозки» на 2018–2022 годы.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Структура и общая численности центрального аппарата АО «КТЖ-Грузовые перевозки»;</a:t>
            </a:r>
          </a:p>
          <a:p>
            <a:pPr lvl="0" algn="just" fontAlgn="base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- Утверждены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изменения в Положения о филиале АО «КТЖ-Грузовые перевозки» - «Алматинское отделение ГП» и «Шымкентское отделение ГП»; </a:t>
            </a:r>
          </a:p>
          <a:p>
            <a:pPr lvl="0" algn="just" fontAlgn="base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-  Утвержден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годовой отчет АО«КТЖ-Грузовые перевозки» за 2017 год;</a:t>
            </a:r>
          </a:p>
          <a:p>
            <a:pPr lvl="0" algn="just" fontAlgn="base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- Утверждены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Правила оплаты труда и премирования работников центрального аппарата АО«КТЖ-Грузовые перевозки»; </a:t>
            </a:r>
          </a:p>
          <a:p>
            <a:pPr lvl="0" algn="just" fontAlgn="base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Утвержден отчет об исполнении Плана развития АО «КТЖ-Грузовые перевозки» на 2017-2021 годы по итогам 2017 года;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6672" y="458252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Информация о работе Совета директоров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0877" y="6508665"/>
            <a:ext cx="64807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целях повышения эффективности работы Совета директоров и совершенствования структуры корпоративного управления при Совете директоров сформированы три комитета:</a:t>
            </a:r>
          </a:p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- Комитет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по вопросам кадров и вознаграждений;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Комитет по стратегическому планированию и инновациям; - Комитет по внутреннему аудиту.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Председателями Комитетов Совета директоров являются независимые директоры.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6672" y="5930860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Информация о комитетах Совета директоров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8640" y="827585"/>
            <a:ext cx="6552728" cy="532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0648" y="6318976"/>
            <a:ext cx="6480720" cy="532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89040" y="8782580"/>
            <a:ext cx="295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30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3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9746" y="358146"/>
            <a:ext cx="659850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Комитет по вопросам кадров и вознаграждений является консультативно-совещательным органом Совета директоров. Комитет создан в целях разработки и представления Совету директоров рекомендаций по вопросам избрания или назначения кандидатов в независимые директора, состав Правления, Корпоративного секретаря с учетом положений внутренних документов Общества; соответствующего вознаграждения директоров, членов Правления, Корпоративного секретаря, Аппарата Корпоративного секретаря в соответствии с целями, задачами и текущим положением Компании и уровнем вознаграждения в аналогичных, по виду и масштабам деятельности, компаниях; внедрения структурированной и открытой системы вознаграждения директоров, членов Правления и Корпоративного секретаря.</a:t>
            </a:r>
          </a:p>
          <a:p>
            <a:pPr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Решением Совета директоров АО «КТЖ-Грузовые перевозки» от 30 ноября 2017 года (протокол №79) члены комитета по вопросам кадров и вознаграждений избраны в следующем составе:</a:t>
            </a:r>
          </a:p>
          <a:p>
            <a:pPr algn="just"/>
            <a:r>
              <a:rPr lang="ru-RU" sz="900" b="1" kern="0" dirty="0">
                <a:solidFill>
                  <a:prstClr val="black"/>
                </a:solidFill>
                <a:latin typeface="Palatino Linotype" pitchFamily="18" charset="0"/>
              </a:rPr>
              <a:t>Оспанов Жанасыл Бегалиевич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- Председатель Комитета, Независимый директор, член Совета директоров;</a:t>
            </a:r>
          </a:p>
          <a:p>
            <a:pPr algn="just"/>
            <a:r>
              <a:rPr lang="ru-RU" sz="900" b="1" kern="0" dirty="0">
                <a:solidFill>
                  <a:prstClr val="black"/>
                </a:solidFill>
                <a:latin typeface="Palatino Linotype" pitchFamily="18" charset="0"/>
              </a:rPr>
              <a:t>Омарханов Алмас Омарханұлы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- Член Комитета, член Совета директоров;</a:t>
            </a:r>
          </a:p>
          <a:p>
            <a:pPr algn="just"/>
            <a:r>
              <a:rPr lang="ru-RU" sz="900" b="1" kern="0" dirty="0">
                <a:solidFill>
                  <a:prstClr val="black"/>
                </a:solidFill>
                <a:latin typeface="Palatino Linotype" pitchFamily="18" charset="0"/>
              </a:rPr>
              <a:t>Жапарқұл Нұржан Бейсенбайұлы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- Член Комитета (эксперт – без права голоса), Директор Департамента управления человеческими ресурсами АО «НК «КТЖ»;</a:t>
            </a:r>
          </a:p>
          <a:p>
            <a:pPr algn="just"/>
            <a:r>
              <a:rPr lang="ru-RU" sz="900" b="1" kern="0" dirty="0">
                <a:solidFill>
                  <a:prstClr val="black"/>
                </a:solidFill>
                <a:latin typeface="Palatino Linotype" pitchFamily="18" charset="0"/>
              </a:rPr>
              <a:t>Катренов Асхат Тюлегенович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- Член Комитета (эксперт – без права голоса), Главный менеджер 3 уровня Департамента стратегии, GR и корпоративного развития АО «НК «КТЖ».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0511"/>
            <a:ext cx="3429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Комитет по вопросам кадров и вознаграждений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5526" y="304922"/>
            <a:ext cx="6480720" cy="532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861048" y="8782580"/>
            <a:ext cx="29707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31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444266"/>
              </p:ext>
            </p:extLst>
          </p:nvPr>
        </p:nvGraphicFramePr>
        <p:xfrm>
          <a:off x="44624" y="2987635"/>
          <a:ext cx="6787205" cy="4986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3794"/>
                <a:gridCol w="717314"/>
                <a:gridCol w="5356097"/>
              </a:tblGrid>
              <a:tr h="350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№ протокола </a:t>
                      </a:r>
                    </a:p>
                  </a:txBody>
                  <a:tcPr marL="24808" marR="2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Дата </a:t>
                      </a:r>
                      <a:endParaRPr lang="ru-RU" sz="900" b="1" kern="0" dirty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24808" marR="2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Повестка дня</a:t>
                      </a:r>
                    </a:p>
                  </a:txBody>
                  <a:tcPr marL="24808" marR="2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1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0" dirty="0" smtClean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0" dirty="0" smtClean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0" dirty="0" smtClean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0" dirty="0" smtClean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№</a:t>
                      </a:r>
                      <a:r>
                        <a:rPr lang="ru-RU" sz="9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24808" marR="2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30.05.2018г.</a:t>
                      </a:r>
                    </a:p>
                  </a:txBody>
                  <a:tcPr marL="24808" marR="2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1. О корпоративном секретаре АО «КТЖ-Грузовые перевозки».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2.Об </a:t>
                      </a:r>
                      <a:r>
                        <a:rPr lang="ru-RU" sz="9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утверждении схемы должностных окладов административных и руководящих работников центрального аппарата АО «КТЖ-Грузовые перевозки».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3.Об </a:t>
                      </a:r>
                      <a:r>
                        <a:rPr lang="ru-RU" sz="9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утверждении ведомости оценки должностей первого руководителя и заместителей первого руководителя АО «КТЖ-Грузовые перевозки».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9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. О назначении секретаря КВКВ.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9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. По вопросу повестки дня заседания об одобрении карт ключевых показателей деятельности с целевыми значениями на 2018 год для членов Правления АО «КТЖ-Грузовые перевозки</a:t>
                      </a:r>
                      <a:r>
                        <a:rPr lang="ru-RU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».</a:t>
                      </a:r>
                    </a:p>
                  </a:txBody>
                  <a:tcPr marL="24808" marR="2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53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0" dirty="0" smtClean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0" dirty="0" smtClean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0" dirty="0" smtClean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0" dirty="0" smtClean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№</a:t>
                      </a:r>
                      <a:r>
                        <a:rPr lang="ru-RU" sz="9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4808" marR="2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28.06.2018г.</a:t>
                      </a:r>
                    </a:p>
                  </a:txBody>
                  <a:tcPr marL="24808" marR="2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1. Вознаграждение руководящих работников АО «КТЖ-Грузовые перевозки» по итогам работы за 2017 год</a:t>
                      </a:r>
                      <a:r>
                        <a:rPr lang="ru-RU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.</a:t>
                      </a:r>
                      <a:endParaRPr lang="ru-RU" sz="900" kern="0" dirty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2. Правила оплаты труда и премирования работников центрального аппарата АО «КТЖ-Грузовые перевозки</a:t>
                      </a:r>
                      <a:r>
                        <a:rPr lang="ru-RU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».</a:t>
                      </a:r>
                      <a:endParaRPr lang="ru-RU" sz="900" kern="0" dirty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3. Одобрение прилагаемых описаний должностей заместителя Генерального директора по планированию и продажам, заместителя Генерального директора по операционной деятельности, заместителя Генерального директора – Главного инженера, заместителя Генерального директора по экономике и финансам, заместителя Генерального директора по обеспечению  АО «КТЖ-Грузовые перевозки</a:t>
                      </a:r>
                      <a:r>
                        <a:rPr lang="ru-RU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».</a:t>
                      </a:r>
                      <a:endParaRPr lang="ru-RU" sz="900" kern="0" dirty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4. О некоторых вопросах Правления АО «КТЖ-Грузовые перевозки</a:t>
                      </a:r>
                      <a:r>
                        <a:rPr lang="ru-RU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».</a:t>
                      </a:r>
                      <a:endParaRPr lang="ru-RU" sz="900" kern="0" dirty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24808" marR="2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9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0" dirty="0" smtClean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№</a:t>
                      </a:r>
                      <a:r>
                        <a:rPr lang="ru-RU" sz="9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24808" marR="2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08.08.2018г.</a:t>
                      </a:r>
                    </a:p>
                  </a:txBody>
                  <a:tcPr marL="24808" marR="2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825" algn="l"/>
                        </a:tabLst>
                      </a:pPr>
                      <a:r>
                        <a:rPr lang="ru-RU" sz="9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По вопросу повестки дня заседания об одобрении скорректированных карт ключевых показателей деятельности с целевыми значениями на 2018 год для членов Правления АО «КТЖ-Грузовые перевозки».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825" algn="l"/>
                        </a:tabLst>
                      </a:pPr>
                      <a:r>
                        <a:rPr lang="ru-RU" sz="9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4808" marR="2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№4</a:t>
                      </a:r>
                    </a:p>
                  </a:txBody>
                  <a:tcPr marL="24808" marR="2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29.08.2018г.</a:t>
                      </a:r>
                    </a:p>
                  </a:txBody>
                  <a:tcPr marL="24808" marR="2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825" algn="l"/>
                        </a:tabLst>
                      </a:pPr>
                      <a:r>
                        <a:rPr lang="ru-RU" sz="9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 некоторых вопросах Правления АО «КТЖ-Грузовые перевозки».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825" algn="l"/>
                        </a:tabLst>
                      </a:pPr>
                      <a:r>
                        <a:rPr lang="ru-RU" sz="9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4808" marR="2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9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0" dirty="0" smtClean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№</a:t>
                      </a:r>
                      <a:r>
                        <a:rPr lang="ru-RU" sz="9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24808" marR="2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18.10.2018г.</a:t>
                      </a:r>
                    </a:p>
                  </a:txBody>
                  <a:tcPr marL="24808" marR="2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825" algn="l"/>
                        </a:tabLst>
                      </a:pPr>
                      <a:r>
                        <a:rPr lang="ru-RU" sz="9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Внесение изменений и дополнений в ведомость оценки должностей первого руководителя и заместителей первого руководителя АО «КТЖ-Грузовые перевозки».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825" algn="l"/>
                        </a:tabLst>
                      </a:pPr>
                      <a:r>
                        <a:rPr lang="ru-RU" sz="9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4808" marR="248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-57" y="2589892"/>
            <a:ext cx="6831886" cy="2539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825" algn="l"/>
              </a:tabLst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Отчет о работе Комитета по вопросам кадров и вознаграждений АО 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КТЖ-Грузовые перевозки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 </a:t>
            </a:r>
            <a:r>
              <a:rPr lang="ru-RU" sz="105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2018 году </a:t>
            </a:r>
          </a:p>
        </p:txBody>
      </p:sp>
    </p:spTree>
    <p:extLst>
      <p:ext uri="{BB962C8B-B14F-4D97-AF65-F5344CB8AC3E}">
        <p14:creationId xmlns:p14="http://schemas.microsoft.com/office/powerpoint/2010/main" val="56928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6428" y="611560"/>
            <a:ext cx="640871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Комитет по стратегическому планированию и инновациям является консультативно-совещательным органом Совета директоров. В компетенцию Комитета входят: разработка стратегической и инновационной политики Общества; подготовка рекомендаций по реформированию деятельности Общества в целях повышения инновационной активности; подготовка рекомендаций по повышению конкурентоспособности и стимулированию инновационной деятельности Общества на основе анализа состояния научно-технической и инновационной сфер Общества; предварительное рассмотрение и осуществления контроля за реализацией следующих видов инвестиционных проектов.</a:t>
            </a:r>
          </a:p>
          <a:p>
            <a:pPr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Решением Совета директоров АО «КТЖ-Грузовые перевозки» от 30 ноября 2017 года (протокол №79) члены комитета по стратегическому планированию и инновациям:</a:t>
            </a:r>
          </a:p>
          <a:p>
            <a:pPr algn="just"/>
            <a:r>
              <a:rPr lang="ru-RU" sz="900" b="1" kern="0" dirty="0">
                <a:solidFill>
                  <a:prstClr val="black"/>
                </a:solidFill>
                <a:latin typeface="Palatino Linotype" pitchFamily="18" charset="0"/>
              </a:rPr>
              <a:t>Рахматуллаев Равшан Джураевич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 - Председатель Комитета, Независимый директор, член Совета директоров;</a:t>
            </a:r>
          </a:p>
          <a:p>
            <a:pPr algn="just"/>
            <a:r>
              <a:rPr lang="ru-RU" sz="900" b="1" kern="0" dirty="0">
                <a:solidFill>
                  <a:prstClr val="black"/>
                </a:solidFill>
                <a:latin typeface="Palatino Linotype" pitchFamily="18" charset="0"/>
              </a:rPr>
              <a:t>Бабиченко Владимир Владимирович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- Член Комитета, член Совета директоров;</a:t>
            </a:r>
          </a:p>
          <a:p>
            <a:pPr algn="just"/>
            <a:r>
              <a:rPr lang="ru-RU" sz="900" b="1" kern="0" dirty="0">
                <a:solidFill>
                  <a:prstClr val="black"/>
                </a:solidFill>
                <a:latin typeface="Palatino Linotype" pitchFamily="18" charset="0"/>
              </a:rPr>
              <a:t>Катренов Асхат Тюлегенович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- Член Комитета (эксперт – без права голоса), Главный менеджер 3 уровня Департамента стратегии, GR и корпоративного развития АО «НК «КТЖ».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6468" y="323528"/>
            <a:ext cx="62717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Комитет по стратегическому планированию и инновациям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280" y="558336"/>
            <a:ext cx="6480720" cy="532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57" y="2509101"/>
            <a:ext cx="6831886" cy="415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825" algn="l"/>
              </a:tabLst>
            </a:pPr>
            <a:r>
              <a:rPr lang="ru-RU" sz="1050" b="1" kern="0" dirty="0">
                <a:solidFill>
                  <a:prstClr val="black"/>
                </a:solidFill>
                <a:latin typeface="Palatino Linotype" pitchFamily="18" charset="0"/>
              </a:rPr>
              <a:t>Отчет о работе Комитета по стратегическому планированию АО «КТЖ-Грузовые перевозки» в 2018 году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803232"/>
              </p:ext>
            </p:extLst>
          </p:nvPr>
        </p:nvGraphicFramePr>
        <p:xfrm>
          <a:off x="44624" y="3133767"/>
          <a:ext cx="6787204" cy="3797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5353"/>
                <a:gridCol w="1392085"/>
                <a:gridCol w="3929766"/>
              </a:tblGrid>
              <a:tr h="286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№ протокола </a:t>
                      </a:r>
                    </a:p>
                  </a:txBody>
                  <a:tcPr marL="43238" marR="43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Дата </a:t>
                      </a:r>
                    </a:p>
                  </a:txBody>
                  <a:tcPr marL="43238" marR="43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Повестка дня</a:t>
                      </a:r>
                    </a:p>
                  </a:txBody>
                  <a:tcPr marL="43238" marR="43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0384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kern="0" dirty="0" smtClean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kern="0" dirty="0" smtClean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kern="0" dirty="0" smtClean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kern="0" dirty="0" smtClean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kern="0" dirty="0" smtClean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№1</a:t>
                      </a:r>
                      <a:endParaRPr lang="ru-RU" sz="900" b="0" kern="0" dirty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43238" marR="43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18.05.2018г.</a:t>
                      </a:r>
                    </a:p>
                  </a:txBody>
                  <a:tcPr marL="43238" marR="43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1. Отчет о заключенных сделках за 2017 год, связанных с инновациями, входящих и не входящих в 4-и основополагающих документа Общества, касающихся стратегического планирования и инноваций.</a:t>
                      </a:r>
                    </a:p>
                  </a:txBody>
                  <a:tcPr marL="43238" marR="43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5188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2. Обсуждение и выработка рекомендаций по изменению организационной структуры Общества в целях реализации Стратегии развития Общества.</a:t>
                      </a:r>
                    </a:p>
                  </a:txBody>
                  <a:tcPr marL="43238" marR="43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03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3. Обсуждение План развития Общества на 2018-2022 гг.</a:t>
                      </a:r>
                    </a:p>
                  </a:txBody>
                  <a:tcPr marL="43238" marR="43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48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4. Обсуждение Дорожной карты «Цифровая железная дорога АО «НК «КТЖ» в части, касающейся Общества.</a:t>
                      </a:r>
                    </a:p>
                  </a:txBody>
                  <a:tcPr marL="43238" marR="43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533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kern="0" dirty="0" smtClean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kern="0" dirty="0" smtClean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kern="0" dirty="0" smtClean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kern="0" dirty="0" smtClean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kern="0" dirty="0" smtClean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№2</a:t>
                      </a:r>
                      <a:endParaRPr lang="ru-RU" sz="900" b="0" kern="0" dirty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43238" marR="43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18.07.2018г.</a:t>
                      </a:r>
                    </a:p>
                  </a:txBody>
                  <a:tcPr marL="43238" marR="43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1. Отчет о реализации Плана развития Общества на 2018-2022гг. за первое полугодие 2018 года.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3238" marR="43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97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2. Отчет о реализации Дорожной карты «Цифровая железная дорога  АО «НК «КТЖ» в части, касающейся Общества, за первое полугодие 2018 года.</a:t>
                      </a:r>
                    </a:p>
                  </a:txBody>
                  <a:tcPr marL="43238" marR="43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651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3. Отчет о заключенных договорах первого полугодия, связанных с инновациями.</a:t>
                      </a:r>
                    </a:p>
                  </a:txBody>
                  <a:tcPr marL="43238" marR="43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651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4. Отчет о вопросах разработки и реализации Стратегии развития Общества.</a:t>
                      </a:r>
                    </a:p>
                  </a:txBody>
                  <a:tcPr marL="43238" marR="43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61048" y="8782580"/>
            <a:ext cx="29707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32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829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6159" y="409763"/>
            <a:ext cx="64087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Комитет по аудиту является постоянно действующим консультативно-совещательным органом, подотчетным Совету директоров Компании и действует в рамках полномочий, предоставленных ему Советом директоров. Основной задачей Комитета по аудиту является предварительное всестороннее изучение вопросов, отнесенных к его компетенции и подготовка рекомендаций для принятия Советом директоров обоснованных и взвешенных решений.</a:t>
            </a:r>
          </a:p>
          <a:p>
            <a:pPr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Комитет по аудиту действует в интересах акционера Компании и его работа направлена на установление персональной осведомленности членов Совета директоров в отношении установления эффективной системы контроля за полнотой, точностью и достоверностью финансовой отчетности Компании и предоставлением финансовой и иной отчетности, обеспечения независимости и объективности внешнего аудита, контроля за надежностью и эффективностью функционирования систем управления рисками и внутреннего контроля, обеспечения развития системы корпоративного управления, обеспечения независимости и объективности функции внутреннего аудита, контроля за практикой выполнения функции </a:t>
            </a:r>
            <a:r>
              <a:rPr lang="ru-RU" sz="900" kern="0" dirty="0" err="1">
                <a:solidFill>
                  <a:prstClr val="black"/>
                </a:solidFill>
                <a:latin typeface="Palatino Linotype" pitchFamily="18" charset="0"/>
              </a:rPr>
              <a:t>комплаенс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.</a:t>
            </a:r>
          </a:p>
          <a:p>
            <a:pPr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Решением Совета директоров АО «КТЖ-Грузовые перевозки» от 30 ноября 2017 года (протокол №79) члены комитета по внутреннему аудиту:</a:t>
            </a:r>
          </a:p>
          <a:p>
            <a:pPr algn="just"/>
            <a:r>
              <a:rPr lang="ru-RU" sz="900" b="1" kern="0" dirty="0">
                <a:solidFill>
                  <a:prstClr val="black"/>
                </a:solidFill>
                <a:latin typeface="Palatino Linotype" pitchFamily="18" charset="0"/>
              </a:rPr>
              <a:t>Рахматуллаев Равшан Джураевич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- Председатель Комитета, Независимый директор, член Совета директоров;</a:t>
            </a:r>
          </a:p>
          <a:p>
            <a:pPr algn="just"/>
            <a:r>
              <a:rPr lang="ru-RU" sz="900" b="1" kern="0" dirty="0">
                <a:solidFill>
                  <a:prstClr val="black"/>
                </a:solidFill>
                <a:latin typeface="Palatino Linotype" pitchFamily="18" charset="0"/>
              </a:rPr>
              <a:t>Омарханов Алмас Омарханұлы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 - Член Комитета, член Совета директоров;</a:t>
            </a:r>
          </a:p>
          <a:p>
            <a:pPr algn="just"/>
            <a:r>
              <a:rPr lang="ru-RU" sz="900" b="1" kern="0" dirty="0">
                <a:solidFill>
                  <a:prstClr val="black"/>
                </a:solidFill>
                <a:latin typeface="Palatino Linotype" pitchFamily="18" charset="0"/>
              </a:rPr>
              <a:t>Торгаева Наргуль Умирзаковна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- Член Комитета (эксперт – без права голоса), Главный менеджер Департамента бухгалтерского и налогового учета АО «НК «КТЖ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».</a:t>
            </a:r>
            <a:endParaRPr lang="ru-RU" sz="1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6632" y="56401"/>
            <a:ext cx="23198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Комитет по внутреннему аудиту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0155" y="345897"/>
            <a:ext cx="6480720" cy="532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61047" y="8890084"/>
            <a:ext cx="29707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33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4572" y="2949932"/>
            <a:ext cx="6787256" cy="2539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825" algn="l"/>
              </a:tabLst>
            </a:pPr>
            <a:r>
              <a:rPr lang="ru-RU" sz="1050" b="1" kern="0" dirty="0">
                <a:solidFill>
                  <a:prstClr val="black"/>
                </a:solidFill>
                <a:latin typeface="Palatino Linotype" pitchFamily="18" charset="0"/>
              </a:rPr>
              <a:t>Отчет о работе Комитета по </a:t>
            </a:r>
            <a:r>
              <a:rPr lang="ru-RU" sz="1050" b="1" kern="0" dirty="0" smtClean="0">
                <a:solidFill>
                  <a:prstClr val="black"/>
                </a:solidFill>
                <a:latin typeface="Palatino Linotype" pitchFamily="18" charset="0"/>
              </a:rPr>
              <a:t>аудиту АО </a:t>
            </a:r>
            <a:r>
              <a:rPr lang="ru-RU" sz="1050" b="1" kern="0" dirty="0">
                <a:solidFill>
                  <a:prstClr val="black"/>
                </a:solidFill>
                <a:latin typeface="Palatino Linotype" pitchFamily="18" charset="0"/>
              </a:rPr>
              <a:t>«КТЖ-Грузовые перевозки» в 2018 году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937885"/>
              </p:ext>
            </p:extLst>
          </p:nvPr>
        </p:nvGraphicFramePr>
        <p:xfrm>
          <a:off x="35584" y="3188246"/>
          <a:ext cx="6787256" cy="5743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148"/>
                <a:gridCol w="1008112"/>
                <a:gridCol w="4914996"/>
              </a:tblGrid>
              <a:tr h="93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№ протокола </a:t>
                      </a:r>
                    </a:p>
                  </a:txBody>
                  <a:tcPr marL="31274" marR="312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Дата </a:t>
                      </a:r>
                    </a:p>
                  </a:txBody>
                  <a:tcPr marL="31274" marR="312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Повестка дня</a:t>
                      </a:r>
                    </a:p>
                  </a:txBody>
                  <a:tcPr marL="31274" marR="312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6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№1</a:t>
                      </a:r>
                    </a:p>
                  </a:txBody>
                  <a:tcPr marL="31274" marR="312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30.05.2018г.</a:t>
                      </a:r>
                    </a:p>
                  </a:txBody>
                  <a:tcPr marL="31274" marR="312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1. Консолидированная финансовая отчетность Общества по итогам 2017 год.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75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75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. Корректировка бюджета доходов и расходов на 2018 год Общества.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75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75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. Отчет о заключенных сделках, в которых у Общества имеется заинтересованность по итогам 2017 года и  1 квартала 2018 года.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75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. Рассмотрение плана мероприятий по совершенствованию корпоративной системы управления рисками за 2018 год.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75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. Отчет директора департамента управления рисками Общества с описанием и анализом ключевых рисков, а также сведениями по реализации планов и программ по минимизации рисков по итогам 12 месяцев 2017 года.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75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. Отчет директора департамента управления рисками Общества с описанием и анализом ключевых рисков, а также сведениями по реализации планов и программ по минимизации рисков по итогам 1 квартал 2018 года.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75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75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. Проект Правил идентификации и оценки рисков Общества.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8. План мероприятий по управлению критическими рисками акционерного общества «КТЖ-Грузовые перевозки» на 2018 год.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75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75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. Вопрос увеличения обязательств Общества по привлечению займа.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75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75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. Вопрос увеличения обязательств Общества по заключению долгосрочного договора.</a:t>
                      </a:r>
                    </a:p>
                  </a:txBody>
                  <a:tcPr marL="31274" marR="312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№2</a:t>
                      </a:r>
                    </a:p>
                  </a:txBody>
                  <a:tcPr marL="31274" marR="312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19.07.2018г.</a:t>
                      </a:r>
                    </a:p>
                  </a:txBody>
                  <a:tcPr marL="31274" marR="312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1. Вопрос одобрения увеличения обязательств АО «КТЖ-Грузовые перевозки» на величину, составляющую десять и более процентов размера его собственного капитала, в связи с заключением дополнительного соглашения к долгосрочному договору на закуп транспортных услуг по доставке локомотивных бригад от 14.04.2014г. №04/15-АОТ, между АО «КТЖ-Грузовые перевозки» и ТОО «</a:t>
                      </a:r>
                      <a:r>
                        <a:rPr lang="ru-RU" sz="750" kern="0" dirty="0" err="1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Теміржол</a:t>
                      </a:r>
                      <a:r>
                        <a:rPr lang="ru-RU" sz="75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50" kern="0" dirty="0" err="1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кәсіподағы-Көлік</a:t>
                      </a:r>
                      <a:r>
                        <a:rPr lang="ru-RU" sz="75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», (докладчик Костыря И.И.).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2.Вопрос </a:t>
                      </a:r>
                      <a:r>
                        <a:rPr lang="ru-RU" sz="75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одобрения увеличения обязательств АО «КТЖ-Грузовые перевозки» на величину, составляющую десять и более процентов размера его собственного капитала, в связи с заключением договора на закуп работ по капитальному ремонту локомотивов серии ВЛ80 между акционерным обществом «КТЖ-Грузовые перевозки» и товариществом с ограниченной ответственностью «</a:t>
                      </a:r>
                      <a:r>
                        <a:rPr lang="ru-RU" sz="750" kern="0" dirty="0" err="1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Қамқор</a:t>
                      </a:r>
                      <a:r>
                        <a:rPr lang="ru-RU" sz="75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Локомотив» от 28 марта 2018 года №03/63-ГП. (докладчик Костыря И.И.).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3.Вопрос </a:t>
                      </a:r>
                      <a:r>
                        <a:rPr lang="ru-RU" sz="75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одобрения увеличения обязательств акционерного общества «КТЖ-Грузовые перевозки» (докладчик </a:t>
                      </a:r>
                      <a:r>
                        <a:rPr lang="ru-RU" sz="750" kern="0" dirty="0" err="1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Максутов</a:t>
                      </a:r>
                      <a:r>
                        <a:rPr lang="ru-RU" sz="75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А.Б.).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75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. Отчет о заключенных сделках, в которых у АО «ҚТЖ – Грузовые перевозки» имеется заинтересованность за 2 квартал 2018 года. (докладчик Махмудов Э.Г.). Отчет о заключенных сделках, в которых у АО «ҚТЖ – Грузовые перевозки» имеется заинтересованность за 2 квартал 2018 года. (докладчик Махмудов Э.Г.).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5.Отчет </a:t>
                      </a:r>
                      <a:r>
                        <a:rPr lang="ru-RU" sz="75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по исполнению поручения данного на заседании Комитета по аудиту от 30.05.2018 года (протокол №1), касательно анализа </a:t>
                      </a:r>
                      <a:r>
                        <a:rPr lang="ru-RU" sz="750" kern="0" dirty="0" err="1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исполненияи</a:t>
                      </a:r>
                      <a:r>
                        <a:rPr lang="ru-RU" sz="75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эффективности договоров о предоставлении понижающих коэффициентов к тарифам на транзитные перевозки грузов (докладчик Махмудов Э.Ф</a:t>
                      </a:r>
                      <a:r>
                        <a:rPr lang="ru-RU" sz="75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.).</a:t>
                      </a:r>
                      <a:r>
                        <a:rPr lang="ru-RU" sz="75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1274" marR="312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1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№3</a:t>
                      </a:r>
                    </a:p>
                  </a:txBody>
                  <a:tcPr marL="31274" marR="312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19.10.2018г.</a:t>
                      </a:r>
                    </a:p>
                  </a:txBody>
                  <a:tcPr marL="31274" marR="312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825" algn="l"/>
                        </a:tabLst>
                      </a:pPr>
                      <a:r>
                        <a:rPr lang="ru-RU" sz="75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1.Вопрос утверждения «Налоговой учетной политики» (докладчик </a:t>
                      </a:r>
                      <a:r>
                        <a:rPr lang="ru-RU" sz="750" kern="0" dirty="0" err="1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Максутов</a:t>
                      </a:r>
                      <a:r>
                        <a:rPr lang="ru-RU" sz="75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А.Б.).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0825" algn="l"/>
                        </a:tabLst>
                      </a:pPr>
                      <a:r>
                        <a:rPr lang="ru-RU" sz="75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2.Отчет </a:t>
                      </a:r>
                      <a:r>
                        <a:rPr lang="ru-RU" sz="75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директора департамента по управлению рисками и внутреннего контроля акционерного общества «КТЖ-Грузовые перевозки» с описанием и анализом ключевых рисков акционерного общества «КТЖ-Грузовые перевозки», а также сведениями по реализации планов и программ по минимизации рисков  акционерного общества «КТЖ-Грузовые перевозки» по итогам 1 полугодия 2018 года (докладчик </a:t>
                      </a:r>
                      <a:r>
                        <a:rPr lang="ru-RU" sz="750" kern="0" dirty="0" err="1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Тунгатаров</a:t>
                      </a:r>
                      <a:r>
                        <a:rPr lang="ru-RU" sz="75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С.Н</a:t>
                      </a:r>
                      <a:r>
                        <a:rPr lang="ru-RU" sz="75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.).</a:t>
                      </a:r>
                      <a:endParaRPr lang="ru-RU" sz="750" kern="0" dirty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31274" marR="312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0580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2201" y="1259632"/>
            <a:ext cx="6552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Кодекс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разработан в соответствии с законодательством Республики Казахстан, внутренними документами АО «Самрук-Қазына» и АО «НК «КТЖ», с учетом развивающейся в Казахстане и мире практики корпоративного управления. Положения указанного Кодекса применяются с учетом особенностей, предусмотренных законодательством Республики Казахстан.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Целями Кодекса являются совершенствование корпоративного управления в группе компании АО «НК «КТЖ» и его организациях, обеспечение прозрачности управления, подтверждение приверженности и его организаций следовать стандартам надлежащего корпоративного управления.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соответствии с Кодексом контроль за исполнением положений Кодекса возлагается на Совет директоров. </a:t>
            </a:r>
            <a:r>
              <a:rPr lang="ru-RU" sz="1000" kern="0" dirty="0">
                <a:latin typeface="Palatino Linotype" pitchFamily="18" charset="0"/>
              </a:rPr>
              <a:t>Также согласно положениям Кодекса Корпоративный секретарь ведет мониторинг и консультирует Совет директоров по вопросам надлежащего соблюдения Кодекса, а также на ежегодной основе готовит отчет о соблюдении его принципов и положений. </a:t>
            </a:r>
          </a:p>
          <a:p>
            <a:pPr algn="just"/>
            <a:r>
              <a:rPr lang="ru-RU" sz="1000" kern="0" dirty="0">
                <a:latin typeface="Palatino Linotype" pitchFamily="18" charset="0"/>
              </a:rPr>
              <a:t>АО «НК «КТЖ» и организации должны соблюдать положения Кодекса, в случае несоответствия указать в годовом отчете пояснения о причинах несоблюдения каждого из положений. Совет директоров может по отдельным причинам сделать вывод о неприменимости или невозможности соблюдения отдельных положений Кодекса.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соответствии с положениями Кодекса Аппаратом корпоративного секретаря АО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«КТЖ-ГП»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подготовлен Отчет о соблюдении/несоблюдении принципов и положений Кодекса корпоративного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управления (Приложение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№1).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9969" y="441354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Информация о соблюдении требований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Кодекса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корпоративного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управления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201" y="5208453"/>
            <a:ext cx="648647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Кодекс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деловой этики АО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«КТЖ-ГП»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утвержден решением Совета директоров АО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«КТЖ-ГП»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от 20 декабря 2016 года (протокол №62).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Целью указанного Кодекса является развитие и совершенствование корпоративной культуры, содействие эффективному взаимодействию должностных лиц/работников Компании с заинтересованными лицами на основе применения практики делового поведения.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Основополагающими корпоративными ценностями, на основе которых формируется деятельность Компании, являются: честность, порядочность, уважение к людям, взаимовыручка и доверие.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Непреложными ценностями корпоративной культуры Компании являются также безопасность, качество и охрана окружающей среды, ответственность, устойчивое развитие и взаимное процветание, умение работать командой, открытость к развитию, профессионализм и гордость за свое дело.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Действие указанного Кодекса распространяется на всех должностных лиц и работников Компании.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целях обеспечения соблюдения требований Кодекса деловой этики внедряется практика по регулярному отслеживанию и проверке знаний положений Кодекса.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По вопросам разъяснений требований Кодекса или возникшим этическим вопросам, по фактам нарушений требований Кодекса должностные лица и работники Компании, заинтересованные лица вправе обращаться к: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                         непосредственным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руководителям своих структурных подразделений или руководителям более высокого уровня;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	Корпоративному секретарю;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	Председателю Правления;</a:t>
            </a:r>
          </a:p>
          <a:p>
            <a:pPr marL="171450" indent="-171450" algn="just">
              <a:buFontTx/>
              <a:buChar char="-"/>
            </a:pP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                       Совету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директоров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.</a:t>
            </a:r>
          </a:p>
          <a:p>
            <a:pPr marL="171450" indent="-171450" algn="just">
              <a:buFontTx/>
              <a:buChar char="-"/>
            </a:pPr>
            <a:endParaRPr lang="ru-RU" sz="1000" kern="0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656" y="4314740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Информация о следовании требованиям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Кодекса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деловой этики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7280" y="1023441"/>
            <a:ext cx="6480720" cy="532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2656" y="4961071"/>
            <a:ext cx="6480720" cy="532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89040" y="8782580"/>
            <a:ext cx="295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34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0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7420" y="646400"/>
            <a:ext cx="1667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ПРАВЛЕНИЕ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8680" y="962508"/>
            <a:ext cx="6048672" cy="532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6672" y="1150456"/>
            <a:ext cx="61206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Правление является коллегиальным исполнительным органом АО «КТЖ-Грузовые перевозки»,  к компетенции которого относится решение всех вопросов деятельности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АО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«КТЖ-Грузовые перевозки», не отнесенных Законом «Об акционерных обществах», иными законодательными актами Республики Казахстан и Уставом к компетенции других органов и должностных лиц АО «КТЖ-Грузовые перевозки». 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Согласно Уставу АО «КТЖ-Грузовые перевозки» определение количественного состава, срока полномочий Правления, избрание Председателя Правления и членов Правления, а также досрочное прекращение их полномочий относится к компетенции Совета директоров АО «КТЖ-Грузовые перевозки».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6672" y="5580112"/>
            <a:ext cx="610850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соответствии с решениями Совета директоров АО «КТЖ-Грузовые перевозки» по состоянию на 31 декабря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2018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года определен следующий состав Правления АО «КТЖ-Грузовые перевозки»:</a:t>
            </a:r>
          </a:p>
          <a:p>
            <a:endParaRPr lang="ru-RU" sz="10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r>
              <a:rPr lang="ru-RU" sz="1000" b="1" kern="0" dirty="0" err="1">
                <a:solidFill>
                  <a:prstClr val="black"/>
                </a:solidFill>
                <a:latin typeface="Palatino Linotype" pitchFamily="18" charset="0"/>
              </a:rPr>
              <a:t>Саурбаев</a:t>
            </a:r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 Кайрат </a:t>
            </a:r>
            <a:r>
              <a:rPr lang="ru-RU" sz="1000" b="1" kern="0" dirty="0" err="1">
                <a:solidFill>
                  <a:prstClr val="black"/>
                </a:solidFill>
                <a:latin typeface="Palatino Linotype" pitchFamily="18" charset="0"/>
              </a:rPr>
              <a:t>Абенович</a:t>
            </a:r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– И.о. Председателя Правления -Генеральный директор (решение Совета директоров АО «КТЖ-Грузовые перевозки» 5.07.2018 года протокол№02/25).</a:t>
            </a:r>
          </a:p>
          <a:p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Исмухамбетов Адильжан </a:t>
            </a:r>
            <a:r>
              <a:rPr lang="ru-RU" sz="1000" b="1" kern="0" dirty="0" err="1">
                <a:solidFill>
                  <a:prstClr val="black"/>
                </a:solidFill>
                <a:latin typeface="Palatino Linotype" pitchFamily="18" charset="0"/>
              </a:rPr>
              <a:t>Абилкаирович</a:t>
            </a:r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член Правления (решение Совета директоров АО «КТЖ-Грузовые перевозки» от 18 июня 2016 года  протокол №54).</a:t>
            </a:r>
          </a:p>
          <a:p>
            <a:r>
              <a:rPr lang="ru-RU" sz="1000" b="1" kern="0" dirty="0" err="1">
                <a:solidFill>
                  <a:prstClr val="black"/>
                </a:solidFill>
                <a:latin typeface="Palatino Linotype" pitchFamily="18" charset="0"/>
              </a:rPr>
              <a:t>Максутов</a:t>
            </a:r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 Аскар </a:t>
            </a:r>
            <a:r>
              <a:rPr lang="ru-RU" sz="1000" b="1" kern="0" dirty="0" err="1">
                <a:solidFill>
                  <a:prstClr val="black"/>
                </a:solidFill>
                <a:latin typeface="Palatino Linotype" pitchFamily="18" charset="0"/>
              </a:rPr>
              <a:t>Бакытулы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член Правления (решение Совета директоров АО «КТЖ-Грузовые перевозки» от 5 июля 2018 года  протокол №5).</a:t>
            </a:r>
          </a:p>
          <a:p>
            <a:r>
              <a:rPr lang="ru-RU" sz="1000" b="1" kern="0" smtClean="0">
                <a:solidFill>
                  <a:prstClr val="black"/>
                </a:solidFill>
                <a:latin typeface="Palatino Linotype" pitchFamily="18" charset="0"/>
              </a:rPr>
              <a:t>Костыря Иван Иванович </a:t>
            </a:r>
            <a:r>
              <a:rPr lang="ru-RU" sz="1000" kern="0" smtClean="0">
                <a:solidFill>
                  <a:prstClr val="black"/>
                </a:solidFill>
                <a:latin typeface="Palatino Linotype" pitchFamily="18" charset="0"/>
              </a:rPr>
              <a:t>- член Правления (решение Совета директоров  АО «КТЖ-Грузовые перевозки» от 5 июля 2018 года  протокол №5).</a:t>
            </a:r>
          </a:p>
          <a:p>
            <a:r>
              <a:rPr lang="ru-RU" sz="1000" b="1" kern="0" smtClean="0">
                <a:solidFill>
                  <a:prstClr val="black"/>
                </a:solidFill>
                <a:latin typeface="Palatino Linotype" pitchFamily="18" charset="0"/>
              </a:rPr>
              <a:t>Жамбулов </a:t>
            </a:r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Мухтар </a:t>
            </a:r>
            <a:r>
              <a:rPr lang="ru-RU" sz="1000" b="1" kern="0" dirty="0" err="1">
                <a:solidFill>
                  <a:prstClr val="black"/>
                </a:solidFill>
                <a:latin typeface="Palatino Linotype" pitchFamily="18" charset="0"/>
              </a:rPr>
              <a:t>Нургалиулы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- член Правления (решение Совета директоров   АО «КТЖ-Грузовые перевозки» от 6 сентября 2018 года  протокол №8).</a:t>
            </a:r>
          </a:p>
          <a:p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Кудайбергенов Айдын </a:t>
            </a:r>
            <a:r>
              <a:rPr lang="ru-RU" sz="1000" b="1" kern="0" dirty="0" err="1">
                <a:solidFill>
                  <a:prstClr val="black"/>
                </a:solidFill>
                <a:latin typeface="Palatino Linotype" pitchFamily="18" charset="0"/>
              </a:rPr>
              <a:t>Жакупович</a:t>
            </a:r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-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член Правления (решение Совета директоров АО «КТЖ-Грузовые перевозки» от 6 сентября 2018 года  протокол №8).</a:t>
            </a:r>
          </a:p>
          <a:p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Жумабаев </a:t>
            </a:r>
            <a:r>
              <a:rPr lang="ru-RU" sz="1000" b="1" kern="0" dirty="0" err="1">
                <a:solidFill>
                  <a:prstClr val="black"/>
                </a:solidFill>
                <a:latin typeface="Palatino Linotype" pitchFamily="18" charset="0"/>
              </a:rPr>
              <a:t>Сагиндык</a:t>
            </a:r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 Вадимович-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член Правления (решение Совета директоров  АО «КТЖ-Грузовые перевозки» от 5 июля 2018 года  протокол №5).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6672" y="3563888"/>
            <a:ext cx="6048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Правление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несет ответственность за реализацию Стратегии развития и за текущую деятельность АО «КТЖ-Грузовые перевозки».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2018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году проведено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25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заседаний Правления АО «КТЖ-Грузовые перевозки».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рамках заседаний, Правлением АО «КТЖ-Грузовые перевозки» рассмотрено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158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вопросов, внесенных структурными подразделениями 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АО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«КТЖ-Грузовые перевозки».</a:t>
            </a:r>
          </a:p>
          <a:p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0688" y="2771800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Информация о работе Правления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2696" y="4860032"/>
            <a:ext cx="2170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Состав Правления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0688" y="3141132"/>
            <a:ext cx="5944319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5041" y="5183645"/>
            <a:ext cx="5944319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789040" y="8782580"/>
            <a:ext cx="295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35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1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95536"/>
            <a:ext cx="6858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 descr="C:\Users\Sadvakassov_M\Desktop\Отчет КТЖ 2017\саурабаев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" y="683568"/>
            <a:ext cx="1473964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916832" y="611560"/>
            <a:ext cx="49133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Саурбаев Кайрат Абенович - </a:t>
            </a:r>
            <a:r>
              <a:rPr lang="ru-RU" sz="1000" b="1" kern="0" dirty="0" smtClean="0">
                <a:solidFill>
                  <a:prstClr val="black"/>
                </a:solidFill>
                <a:latin typeface="Palatino Linotype" pitchFamily="18" charset="0"/>
              </a:rPr>
              <a:t>Председатель </a:t>
            </a:r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Правления </a:t>
            </a:r>
          </a:p>
          <a:p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Окончил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Алматинский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институт инженеров железнодорожного транспорта по специальности «Управление процессами перевозок на железнодорожном транспорте».</a:t>
            </a:r>
          </a:p>
          <a:p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Трудовой путь начал в 1984 году с должности дежурного по путям грузового двора Целиноградского отделения Целинной железной дороги.</a:t>
            </a:r>
          </a:p>
          <a:p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1992 года занимал различные руководящие должности в системе АО "НК "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Қазақстан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темір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жолы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". Работал главным инженером, заместителем начальника филиала по технической работе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Акмолинского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отделения перевозок, начальником управления координации перевозочного процесса филиала АО "НК "КТЖ - "Центр управления перевозками", заместителем начальника управления планирования и обеспечения перевозок Дирекции перевозок АО "НК "КТЖ».</a:t>
            </a:r>
          </a:p>
          <a:p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2008 года занимал должности директора филиала АО "НК "ҚТЖ" - "Павлодарское отделение дороги", управляющего директора, директора филиала АО "НК "КТЖ - "Дирекция магистральной сети".</a:t>
            </a:r>
          </a:p>
          <a:p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Награжден орденом «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Құрмет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», знаком «Почетный железнодорожник», нагрудными знаками "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Біртұтас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Қазақ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темір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жолына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50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жыл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", "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Достық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- Алашанькоу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темір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жолдарының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түйіскеніне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20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жыл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", «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Қазақстан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темір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жолына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110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жыл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».</a:t>
            </a:r>
          </a:p>
          <a:p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июля 2015 года по май 2016 года возглавлял АО «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Қазтеміртранс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», с мая по июль 2016 года — Дирекцию перевозочного процесса АО «НК «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Қазақстан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темір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жолы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». </a:t>
            </a:r>
          </a:p>
          <a:p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1 июля 2016 года по 4 июня 2017 года исполнял обязанности Вице-президента по операционной деятельности АО «КТЖ - Грузовые перевозки».</a:t>
            </a:r>
          </a:p>
          <a:p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До назначения работал на должности Председателя Правления (Президента) АО «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Қазтеміртранс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».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60648" y="4860032"/>
            <a:ext cx="6569546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916832" y="4917519"/>
            <a:ext cx="49133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Костыря Иван </a:t>
            </a:r>
            <a:r>
              <a:rPr lang="ru-RU" sz="1000" b="1" kern="0" dirty="0" smtClean="0">
                <a:solidFill>
                  <a:prstClr val="black"/>
                </a:solidFill>
                <a:latin typeface="Palatino Linotype" pitchFamily="18" charset="0"/>
              </a:rPr>
              <a:t>Иванович – член Правления</a:t>
            </a:r>
            <a:endParaRPr lang="ru-RU" sz="1000" b="1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Родился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1967 году. Окончил Казахскую Академию транспорта и коммуникаций по специальности «Локомотивы». </a:t>
            </a:r>
            <a:endParaRPr lang="ru-RU" sz="1000" kern="0" dirty="0" smtClean="0">
              <a:solidFill>
                <a:prstClr val="black"/>
              </a:solidFill>
              <a:latin typeface="Palatino Linotype" pitchFamily="18" charset="0"/>
            </a:endParaRPr>
          </a:p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На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железную дорогу пришел в 1984 году. </a:t>
            </a:r>
            <a:endParaRPr lang="ru-RU" sz="1000" kern="0" dirty="0" smtClean="0">
              <a:solidFill>
                <a:prstClr val="black"/>
              </a:solidFill>
              <a:latin typeface="Palatino Linotype" pitchFamily="18" charset="0"/>
            </a:endParaRPr>
          </a:p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Работал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слесарем по ремонту, помощником машиниста, машинистом локомотива, машинистом-инструктором локомотивного депо станции Караганда-Сортировочная Целинной железной дороги.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разные годы работал ревизором по безопасности движения департамента локомотивного хозяйства, департамента безопасности движения, вице-президентом АО «Локомотив», руководителем департаментов по безопасности движения, управления рисками и производственной безопасности АО «НК «ҚТЖ».</a:t>
            </a:r>
          </a:p>
          <a:p>
            <a:pPr algn="just"/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Награжден нагрудным знаком «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Қозғалыс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қауіпсіздігі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үшін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», Именными часами Президента АО «НК «ҚТЖ», знаком «Почетный железнодорожник». </a:t>
            </a:r>
          </a:p>
        </p:txBody>
      </p:sp>
      <p:pic>
        <p:nvPicPr>
          <p:cNvPr id="2050" name="Picture 2" descr="https://www.ktzh-gp.kz/upload/iblock/19d/f708a712a4534ad4b263acf5a423dbe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4048"/>
            <a:ext cx="1916832" cy="205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44227" y="7524328"/>
            <a:ext cx="6569546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89040" y="8782580"/>
            <a:ext cx="295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36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www.ktzh-gp.kz/upload/iblock/24c/%D0%98%D1%81%D0%BC%D1%83%D1%85%D0%B0%D0%BC%D0%B1%D0%B5%D1%82%D0%BE%D0%B2%20%D0%90.%D0%90.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115616"/>
            <a:ext cx="1584176" cy="19477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858517" y="971600"/>
            <a:ext cx="488285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Исмухамбетов Адильжан Абилкаирович - член Правления </a:t>
            </a:r>
            <a:endParaRPr lang="ru-RU" sz="10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Родился в 1980 году. В 2002 году окончил бакалавриат Казахской академии труда и социальных отношений, в 2004 году — магистратуру Казахского национального университета имени аль-Фараби по специальности «юриспруденция», в 2018 году - Назарбаев университет EMBA. </a:t>
            </a:r>
          </a:p>
          <a:p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Трудовой путь начал в 2000 году с должности помощника юриста. В период с 2003 по 2007 год занимал должность главного специалиста, а затем начальника юридического управления АО «Транстелеком».</a:t>
            </a:r>
          </a:p>
          <a:p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2008 г. по 2012 г. работал в АО «Қазтеміртранс».</a:t>
            </a:r>
          </a:p>
          <a:p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период с 2012 г. по 2016 г. — возглавлял Департамент правового обеспечения      АО «НК «Қазақстан темір жолы».</a:t>
            </a:r>
          </a:p>
          <a:p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июля 2016 года - и.о. Вице-президента по корпоративному обеспечению АО «КТЖ-Грузовые перевозки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».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8517" y="4788024"/>
            <a:ext cx="48828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Жамбулов Мухтар </a:t>
            </a:r>
            <a:r>
              <a:rPr lang="ru-RU" sz="1000" b="1" kern="0" dirty="0" err="1">
                <a:solidFill>
                  <a:prstClr val="black"/>
                </a:solidFill>
                <a:latin typeface="Palatino Linotype" pitchFamily="18" charset="0"/>
              </a:rPr>
              <a:t>Нургалиулы</a:t>
            </a:r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ru-RU" sz="1000" b="1" kern="0" dirty="0" smtClean="0">
                <a:solidFill>
                  <a:prstClr val="black"/>
                </a:solidFill>
                <a:latin typeface="Palatino Linotype" pitchFamily="18" charset="0"/>
              </a:rPr>
              <a:t>- </a:t>
            </a:r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член Правления </a:t>
            </a:r>
            <a:endParaRPr lang="ru-RU" sz="1000" b="1" kern="0" dirty="0" smtClean="0">
              <a:solidFill>
                <a:prstClr val="black"/>
              </a:solidFill>
              <a:latin typeface="Palatino Linotype" pitchFamily="18" charset="0"/>
            </a:endParaRPr>
          </a:p>
          <a:p>
            <a:pPr algn="just"/>
            <a:endParaRPr lang="ru-RU" sz="10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Окончил Казахскую Академию транспорта и коммуникаций имени М.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Тынышпаева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по специальности «Организация перевозок на железнодорожном транспорте». Магистр экономических наук.</a:t>
            </a:r>
          </a:p>
          <a:p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Трудовую биографию начинал составителем поездов станции Ново-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Дубовская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Карагандинского отделения перевозок. </a:t>
            </a:r>
            <a:endParaRPr lang="ru-RU" sz="1000" kern="0" dirty="0" smtClean="0">
              <a:solidFill>
                <a:prstClr val="black"/>
              </a:solidFill>
              <a:latin typeface="Palatino Linotype" pitchFamily="18" charset="0"/>
            </a:endParaRPr>
          </a:p>
          <a:p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В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разные годы работал дежурным по станции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Макинка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Акмолинского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отделения перевозок, поездным  диспетчером, старшим  диспетчером  Оперативно-распорядительного отдела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Акмолинского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отделения перевозок, первым заместителем директора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Костанайского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,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Алматинского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  отделений  ГП, и.о. исполнительного  директора по эксплуатационной работе АО «КТЖ-Грузовые перевозки».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27189" y="4067944"/>
            <a:ext cx="6120000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27189" y="7884368"/>
            <a:ext cx="6120000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189" y="827584"/>
            <a:ext cx="6120000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s://www.ktzh-gp.kz/upload/iblock/0cf/0cfec544ec74b230ddd6f212081a376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788024"/>
            <a:ext cx="170294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89040" y="8782580"/>
            <a:ext cx="295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37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6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5148" y="827584"/>
            <a:ext cx="469421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kern="0" dirty="0" err="1">
                <a:solidFill>
                  <a:prstClr val="black"/>
                </a:solidFill>
                <a:latin typeface="Palatino Linotype" pitchFamily="18" charset="0"/>
              </a:rPr>
              <a:t>Максутов</a:t>
            </a:r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 Аскар </a:t>
            </a:r>
            <a:r>
              <a:rPr lang="ru-RU" sz="1000" b="1" kern="0" dirty="0" err="1">
                <a:solidFill>
                  <a:prstClr val="black"/>
                </a:solidFill>
                <a:latin typeface="Palatino Linotype" pitchFamily="18" charset="0"/>
              </a:rPr>
              <a:t>Бакытулы</a:t>
            </a:r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ru-RU" sz="1000" b="1" kern="0" dirty="0" smtClean="0">
                <a:solidFill>
                  <a:prstClr val="black"/>
                </a:solidFill>
                <a:latin typeface="Palatino Linotype" pitchFamily="18" charset="0"/>
              </a:rPr>
              <a:t>- член </a:t>
            </a:r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Правления </a:t>
            </a:r>
          </a:p>
          <a:p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Родился в городе Алматы в 1973 году. Окончил Казахскую государственную академию управления по специальности экономика и менеджмент.</a:t>
            </a:r>
          </a:p>
          <a:p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1997 по 2000 годы работал в комитете Республики Казахстан по регулированию естественных монополий и защите конкуренции по городу Алматы.</a:t>
            </a:r>
          </a:p>
          <a:p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Трудовую деятельность на железной дороге начал в 2002 году. Занимал должности вице-президента ОАО «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Желдорводотеплоснабжение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», вице-президента по экономике АО «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Теміржол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жылу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», директора департамента по экономике и финансам АО «Локомотив», заместителя директора филиала по экономике и финансам филиала АО «НК «КТЖ» - «Дирекция магистральной сети», директора департамента по экономике АО «НК «КТЖ», вице-президента по экономике и финансам АО «Локомотив» и вице-президента по финансам АО «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Қазтеміртранс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».</a:t>
            </a:r>
          </a:p>
          <a:p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17 апреля 2018 года Приказом Председателя правления АО «КТЖ-Грузовые перевозки» назначен вице-президентом по экономике и финансам. 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27189" y="3707904"/>
            <a:ext cx="6120000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49360" y="8100392"/>
            <a:ext cx="6120000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20688" y="683568"/>
            <a:ext cx="6120000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https://www.ktzh-gp.kz/upload/iblock/906/9067f44fa239de3282490a25b84df4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99592"/>
            <a:ext cx="181957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75148" y="4160852"/>
            <a:ext cx="469421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Кудайбергенов Айдын </a:t>
            </a:r>
            <a:r>
              <a:rPr lang="ru-RU" sz="1000" b="1" kern="0" dirty="0" err="1">
                <a:solidFill>
                  <a:prstClr val="black"/>
                </a:solidFill>
                <a:latin typeface="Palatino Linotype" pitchFamily="18" charset="0"/>
              </a:rPr>
              <a:t>Жакупович</a:t>
            </a:r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ru-RU" sz="1000" b="1" kern="0" dirty="0" smtClean="0">
                <a:solidFill>
                  <a:prstClr val="black"/>
                </a:solidFill>
                <a:latin typeface="Palatino Linotype" pitchFamily="18" charset="0"/>
              </a:rPr>
              <a:t>- член </a:t>
            </a:r>
            <a:r>
              <a:rPr lang="ru-RU" sz="1000" b="1" kern="0" dirty="0">
                <a:solidFill>
                  <a:prstClr val="black"/>
                </a:solidFill>
                <a:latin typeface="Palatino Linotype" pitchFamily="18" charset="0"/>
              </a:rPr>
              <a:t>Правления </a:t>
            </a:r>
          </a:p>
          <a:p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Родился 29 сентября 1983 года в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Алматинской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области. Окончил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Алматинский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университет им. Абая по специальности юрист. </a:t>
            </a:r>
          </a:p>
          <a:p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Трудовой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путь начал в 2002 году регистратором, заведующим сектором РГП «Центр по недвижимости по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Алматинской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области». В 2007 году был назначен главным регистратором Управления юстиции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Енбекшиказахского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района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Алматинской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области. С 2008 работал экспертом Управления материально-технического обеспечения и государственных закупок Агентства РК по регулированию деятельности регионального финансового центра г. Алматы. В период с 4 июня 2009 года по 5 октября 2012 – начальник отдела ГУ «Отдел ЖКХ, пассажирского транспорта и автомобильных дорог»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Енбекшиказахского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района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Алматинской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области. </a:t>
            </a:r>
            <a:endParaRPr lang="ru-RU" sz="1000" kern="0" dirty="0" smtClean="0">
              <a:solidFill>
                <a:prstClr val="black"/>
              </a:solidFill>
              <a:latin typeface="Palatino Linotype" pitchFamily="18" charset="0"/>
            </a:endParaRPr>
          </a:p>
          <a:p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В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разные годы занимал должности специалиста отдела закупок ТОО «Совместное предприятие «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Бетпак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Дала», директора филиала Палаты предпринимателей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Алматинской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области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Енбекшиказахского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района, коммерческого директора ТОО «Компания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КазГем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», начальника управления Министерства культуры и спорта РК, менеджера сектора аутсорсинга Корпоративного университета «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Самрук-Казына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», главного менеджера ТОО «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Самрук-Казына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Контракт». </a:t>
            </a:r>
            <a:endParaRPr lang="ru-RU" sz="1000" kern="0" dirty="0" smtClean="0">
              <a:solidFill>
                <a:prstClr val="black"/>
              </a:solidFill>
              <a:latin typeface="Palatino Linotype" pitchFamily="18" charset="0"/>
            </a:endParaRPr>
          </a:p>
          <a:p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С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октября 2016 года работал в АО «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Қазтеміртранс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» директором Департамента обеспечения производства,  с февраля 2017 года - Департамента организации закупок. </a:t>
            </a:r>
            <a:b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</a:b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С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августа 2018 года  И. о. Заместителя Генерального директора по обеспечению производства АО «КТЖ – Грузовые перевозки».</a:t>
            </a:r>
          </a:p>
        </p:txBody>
      </p:sp>
      <p:pic>
        <p:nvPicPr>
          <p:cNvPr id="10" name="Picture 2" descr="https://www.ktzh-gp.kz/upload/iblock/218/21897e62f8782f7ec55b4a415fe2b6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232860"/>
            <a:ext cx="181957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89040" y="8782580"/>
            <a:ext cx="295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38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53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4744" y="179512"/>
            <a:ext cx="4752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Обращение Председателя Правления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548267"/>
            <a:ext cx="1413991" cy="215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76872" y="1187624"/>
            <a:ext cx="3429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kern="0" dirty="0">
                <a:solidFill>
                  <a:prstClr val="black"/>
                </a:solidFill>
                <a:latin typeface="Palatino Linotype" pitchFamily="18" charset="0"/>
              </a:rPr>
              <a:t>Саурбаев Кайрат </a:t>
            </a:r>
            <a:r>
              <a:rPr lang="ru-RU" sz="1400" b="1" kern="0" dirty="0" smtClean="0">
                <a:solidFill>
                  <a:prstClr val="black"/>
                </a:solidFill>
                <a:latin typeface="Palatino Linotype" pitchFamily="18" charset="0"/>
              </a:rPr>
              <a:t>Абенович</a:t>
            </a:r>
          </a:p>
          <a:p>
            <a:pPr algn="ctr"/>
            <a:r>
              <a:rPr lang="ru-RU" sz="1400" b="1" kern="0" dirty="0" smtClean="0">
                <a:solidFill>
                  <a:prstClr val="black"/>
                </a:solidFill>
                <a:latin typeface="Palatino Linotype" pitchFamily="18" charset="0"/>
              </a:rPr>
              <a:t> </a:t>
            </a:r>
          </a:p>
          <a:p>
            <a:pPr algn="ctr"/>
            <a:r>
              <a:rPr lang="ru-RU" sz="1400" b="1" kern="0" dirty="0" smtClean="0">
                <a:solidFill>
                  <a:prstClr val="black"/>
                </a:solidFill>
                <a:latin typeface="Palatino Linotype" pitchFamily="18" charset="0"/>
              </a:rPr>
              <a:t>Председатель Правления</a:t>
            </a:r>
            <a:endParaRPr lang="ru-RU" sz="1400" b="1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algn="ctr"/>
            <a:r>
              <a:rPr lang="ru-RU" sz="1400" b="1" kern="0" dirty="0">
                <a:solidFill>
                  <a:prstClr val="black"/>
                </a:solidFill>
                <a:latin typeface="Palatino Linotype" pitchFamily="18" charset="0"/>
              </a:rPr>
              <a:t>АО «КТЖ- Грузовые перевозки»</a:t>
            </a:r>
          </a:p>
          <a:p>
            <a:pPr algn="ctr"/>
            <a:r>
              <a:rPr lang="ru-RU" sz="1400" b="1" kern="0" dirty="0" smtClean="0">
                <a:solidFill>
                  <a:prstClr val="black"/>
                </a:solidFill>
                <a:latin typeface="Palatino Linotype" pitchFamily="18" charset="0"/>
              </a:rPr>
              <a:t> </a:t>
            </a:r>
            <a:endParaRPr lang="ru-RU" sz="1400" b="1" kern="0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656" y="2803440"/>
            <a:ext cx="633670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kern="0" dirty="0">
                <a:solidFill>
                  <a:prstClr val="black"/>
                </a:solidFill>
                <a:latin typeface="Palatino Linotype" pitchFamily="18" charset="0"/>
              </a:rPr>
              <a:t>Уважаемые акционеры, клиенты, партнеры, инвесторы и коллеги!</a:t>
            </a:r>
          </a:p>
          <a:p>
            <a:pPr indent="179388" algn="just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indent="179388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Акционерное общество «КТЖ-Грузовые перевозки» (далее - Общество), созданное на основе акционерного общества «Локомотив», в настоящее время является крупнейшим перевозчиком грузов  и оператором локомотивной тяги на территории Республики Казахстан. </a:t>
            </a:r>
          </a:p>
          <a:p>
            <a:pPr indent="179388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Единственный акционер Общества – акционерное общество «Национальная компания «</a:t>
            </a:r>
            <a:r>
              <a:rPr lang="kk-KZ" sz="1100" kern="0" dirty="0">
                <a:solidFill>
                  <a:prstClr val="black"/>
                </a:solidFill>
                <a:latin typeface="Palatino Linotype" pitchFamily="18" charset="0"/>
              </a:rPr>
              <a:t>Қазақстан темір жолы</a:t>
            </a:r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».</a:t>
            </a:r>
          </a:p>
          <a:p>
            <a:pPr indent="179388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29 сентября 2017 года Постановлением Правительства Республики Казахстан Общество определено в качестве Национального перевозчика грузов.</a:t>
            </a:r>
          </a:p>
          <a:p>
            <a:pPr indent="179388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Общество является одним из крупнейших работодателей и налогоплательщиков Казахстана не только в составе группы Единственного акционера, но и страны в целом.</a:t>
            </a:r>
          </a:p>
          <a:p>
            <a:pPr indent="179388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Основными целями в деятельности Общества является бесперебойное и качественное обеспечение потребностей экономики и населения в перевозках грузов железнодорожным транспортом при обеспечении безопасности движения поездов и сохранности перевозимых багажа, грузобагажа, грузов.</a:t>
            </a:r>
          </a:p>
          <a:p>
            <a:pPr indent="179388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Постоянно работая над наращиванием общих объемов перевозок, Общество – лидер по перевозке социально значимых грузов, таких, как уголь, зерно и продукты перемола, иные продовольственные товары. При этом, Общество непрерывно расширяет виды деятельности - сервисы для наших клиентов.</a:t>
            </a:r>
          </a:p>
          <a:p>
            <a:pPr indent="179388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Основные приоритеты в деятельности Общества – клиентоориентированность, качество и безопасность предоставляемых услуг, социальная ответственность бизнеса.</a:t>
            </a:r>
          </a:p>
          <a:p>
            <a:pPr indent="179388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Система управления Обществом сертифицирована на соответствие требованиям международных стандартов </a:t>
            </a:r>
            <a:r>
              <a:rPr lang="en-US" sz="1100" kern="0" dirty="0">
                <a:solidFill>
                  <a:prstClr val="black"/>
                </a:solidFill>
                <a:latin typeface="Palatino Linotype" pitchFamily="18" charset="0"/>
              </a:rPr>
              <a:t>ISO</a:t>
            </a:r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 9001-2015, </a:t>
            </a:r>
            <a:r>
              <a:rPr lang="en-US" sz="1100" kern="0" dirty="0">
                <a:solidFill>
                  <a:prstClr val="black"/>
                </a:solidFill>
                <a:latin typeface="Palatino Linotype" pitchFamily="18" charset="0"/>
              </a:rPr>
              <a:t>ISO</a:t>
            </a:r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 14001-2015, </a:t>
            </a:r>
            <a:r>
              <a:rPr lang="en-US" sz="1100" kern="0" dirty="0">
                <a:solidFill>
                  <a:prstClr val="black"/>
                </a:solidFill>
                <a:latin typeface="Palatino Linotype" pitchFamily="18" charset="0"/>
              </a:rPr>
              <a:t>OHSAS</a:t>
            </a:r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 18001-2007,  </a:t>
            </a:r>
            <a:r>
              <a:rPr lang="en-US" sz="1100" kern="0" dirty="0" smtClean="0">
                <a:solidFill>
                  <a:prstClr val="black"/>
                </a:solidFill>
                <a:latin typeface="Palatino Linotype" pitchFamily="18" charset="0"/>
              </a:rPr>
              <a:t>ISO</a:t>
            </a:r>
            <a:r>
              <a:rPr lang="ru-RU" sz="1100" kern="0" dirty="0" smtClean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50001-2011 </a:t>
            </a:r>
          </a:p>
          <a:p>
            <a:pPr indent="179388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Надежной опорой при реализации задач, стоящих перед Обществом, является многотысячный трудовой коллектив, каждый из наших работников. Общество неустанно стремится к повышению профессиональных компетенций, созданию наилучших условий для труда и отдыха, обеспечению социальных гарантий и стабильности. </a:t>
            </a:r>
          </a:p>
          <a:p>
            <a:pPr indent="179388" algn="just"/>
            <a:r>
              <a:rPr lang="ru-RU" sz="1100" kern="0" dirty="0" smtClean="0">
                <a:solidFill>
                  <a:prstClr val="black"/>
                </a:solidFill>
                <a:latin typeface="Palatino Linotype" pitchFamily="18" charset="0"/>
              </a:rPr>
              <a:t>В </a:t>
            </a:r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целях информированности всех заинтересованных сторон, в рамках реализации механизма корпоративного управления Обществом подготовлен настоящий Отчет, который планируется выпускать на ежегодной основе. </a:t>
            </a:r>
          </a:p>
          <a:p>
            <a:pPr indent="179388" algn="just"/>
            <a:r>
              <a:rPr lang="ru-RU" sz="1100" kern="0" dirty="0">
                <a:solidFill>
                  <a:prstClr val="black"/>
                </a:solidFill>
                <a:latin typeface="Palatino Linotype" pitchFamily="18" charset="0"/>
              </a:rPr>
              <a:t>Благодарим за проявленный интерес к данному Отчету, а также деятельности нашего Общества, и желаем успешного бизнеса с уверенностью на плодотворное сотрудничество, результатом которого должно стать поступательное развитие Республики Казахстан.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89040" y="8782580"/>
            <a:ext cx="295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03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15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549360" y="539552"/>
            <a:ext cx="6120000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49360" y="4572000"/>
            <a:ext cx="6120000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060848" y="899592"/>
            <a:ext cx="469421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kern="0" dirty="0" smtClean="0">
                <a:solidFill>
                  <a:prstClr val="black"/>
                </a:solidFill>
                <a:latin typeface="Palatino Linotype" pitchFamily="18" charset="0"/>
              </a:rPr>
              <a:t>Жумабаев </a:t>
            </a:r>
            <a:r>
              <a:rPr lang="ru-RU" sz="1000" b="1" kern="0" dirty="0" err="1" smtClean="0">
                <a:solidFill>
                  <a:prstClr val="black"/>
                </a:solidFill>
                <a:latin typeface="Palatino Linotype" pitchFamily="18" charset="0"/>
              </a:rPr>
              <a:t>Сагиндык</a:t>
            </a:r>
            <a:r>
              <a:rPr lang="ru-RU" sz="1000" b="1" kern="0" dirty="0" smtClean="0">
                <a:solidFill>
                  <a:prstClr val="black"/>
                </a:solidFill>
                <a:latin typeface="Palatino Linotype" pitchFamily="18" charset="0"/>
              </a:rPr>
              <a:t> Вадимович – член Правления</a:t>
            </a:r>
            <a:endParaRPr lang="en-US" sz="1000" b="1" kern="0" dirty="0" smtClean="0">
              <a:solidFill>
                <a:prstClr val="black"/>
              </a:solidFill>
              <a:latin typeface="Palatino Linotype" pitchFamily="18" charset="0"/>
            </a:endParaRPr>
          </a:p>
          <a:p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Родился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4 апреля 1979 года в Актюбинской области. В 2007 году окончил Казахстанскую транспортную академию (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КазАТК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) в г. Алматы.</a:t>
            </a:r>
          </a:p>
          <a:p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Трудовой путь на железной дороге начал в 2002 году дежурным стрелочного поста Актюбинского отделения перевозок. В этом филиале АО «НК «ҚТЖ» проработал до 2015 года. </a:t>
            </a:r>
            <a:endParaRPr lang="ru-RU" sz="1000" kern="0" dirty="0" smtClean="0">
              <a:solidFill>
                <a:prstClr val="black"/>
              </a:solidFill>
              <a:latin typeface="Palatino Linotype" pitchFamily="18" charset="0"/>
            </a:endParaRPr>
          </a:p>
          <a:p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В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разные годы занимал должности составителя поездов, поездного диспетчера оперативно-распорядительного отдела, ведущего инженера технического отдела, заместителя начальника отдела обеспечения погрузки и выгрузки, начальника технического отдела, заместителя начальника станции 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Актобе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, старшего ревизора движения, главного инженера филиала. С 2015 года возглавлял производственно-технический департамент в городе Астана.</a:t>
            </a:r>
          </a:p>
          <a:p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В период с 29 июля 2016 года по 9 января 2018 года работал директором АО «КТЖ-Грузовые перевозки» - «</a:t>
            </a:r>
            <a:r>
              <a:rPr lang="ru-RU" sz="1000" kern="0" dirty="0" err="1">
                <a:solidFill>
                  <a:prstClr val="black"/>
                </a:solidFill>
                <a:latin typeface="Palatino Linotype" pitchFamily="18" charset="0"/>
              </a:rPr>
              <a:t>Костанайское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 отделение ГП».</a:t>
            </a:r>
          </a:p>
          <a:p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10 января 2018 года назначен и.о. Вице-президента по интегрированному планированию и информатизации АО «КТЖ – Грузовые перевозки».</a:t>
            </a:r>
          </a:p>
          <a:p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С 21 декабря 2018 года - и. о. Исполнительного директора по маркетингу и доходам от перевозок АО «КТЖ – Грузовые перевозки</a:t>
            </a:r>
            <a:r>
              <a:rPr lang="ru-RU" sz="1000" dirty="0"/>
              <a:t>»</a:t>
            </a:r>
          </a:p>
        </p:txBody>
      </p:sp>
      <p:pic>
        <p:nvPicPr>
          <p:cNvPr id="2050" name="Picture 2" descr="C:\Users\Dering_S\AppData\Local\Microsoft\Windows\INetCache\Content.Outlook\9OTB007G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899592"/>
            <a:ext cx="194421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89040" y="8782580"/>
            <a:ext cx="295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39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1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2656" y="315977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Вознаграждение должностных лиц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АО «КТЖ-ГП»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2656" y="748025"/>
            <a:ext cx="6408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В соответствие с Правилами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оценки деятельности и выплаты вознаграждения руководящим работникам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акционерного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общества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«КТЖ-Грузовые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перевозки»,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утвержденными Советом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директоров АО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«КТЖ-ГП»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(протокол от 29.06.2016 г. №53) 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при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расчете вознаграждения учитывается исполнение плана по корпоративным и </a:t>
            </a:r>
            <a:r>
              <a:rPr lang="ru-RU" sz="1000" kern="0" dirty="0" smtClean="0">
                <a:solidFill>
                  <a:prstClr val="black"/>
                </a:solidFill>
                <a:latin typeface="Palatino Linotype" pitchFamily="18" charset="0"/>
              </a:rPr>
              <a:t>индивидуальным (функциональным) </a:t>
            </a:r>
            <a:r>
              <a:rPr lang="ru-RU" sz="1000" kern="0" dirty="0">
                <a:solidFill>
                  <a:prstClr val="black"/>
                </a:solidFill>
                <a:latin typeface="Palatino Linotype" pitchFamily="18" charset="0"/>
              </a:rPr>
              <a:t>ключевым показателям деятельности для каждой должности и начисляется пропорционально фактически отработанному времени по соответствующей должности.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E0659A3-BE93-4C0D-A9C7-F8D009DA32C4}"/>
              </a:ext>
            </a:extLst>
          </p:cNvPr>
          <p:cNvSpPr txBox="1"/>
          <p:nvPr/>
        </p:nvSpPr>
        <p:spPr>
          <a:xfrm>
            <a:off x="404664" y="178012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Отчет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достижению мотивационных корпоративных КПД членов Правления за 2018 год 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1DC6BD82-CDBA-45B6-AA15-3887E246AE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590830"/>
              </p:ext>
            </p:extLst>
          </p:nvPr>
        </p:nvGraphicFramePr>
        <p:xfrm>
          <a:off x="130324" y="2664136"/>
          <a:ext cx="6669360" cy="3325536"/>
        </p:xfrm>
        <a:graphic>
          <a:graphicData uri="http://schemas.openxmlformats.org/drawingml/2006/table">
            <a:tbl>
              <a:tblPr/>
              <a:tblGrid>
                <a:gridCol w="178804">
                  <a:extLst>
                    <a:ext uri="{9D8B030D-6E8A-4147-A177-3AD203B41FA5}">
                      <a16:colId xmlns="" xmlns:a16="http://schemas.microsoft.com/office/drawing/2014/main" val="2327691406"/>
                    </a:ext>
                  </a:extLst>
                </a:gridCol>
                <a:gridCol w="1333363">
                  <a:extLst>
                    <a:ext uri="{9D8B030D-6E8A-4147-A177-3AD203B41FA5}">
                      <a16:colId xmlns="" xmlns:a16="http://schemas.microsoft.com/office/drawing/2014/main" val="3639112117"/>
                    </a:ext>
                  </a:extLst>
                </a:gridCol>
                <a:gridCol w="706389">
                  <a:extLst>
                    <a:ext uri="{9D8B030D-6E8A-4147-A177-3AD203B41FA5}">
                      <a16:colId xmlns="" xmlns:a16="http://schemas.microsoft.com/office/drawing/2014/main" val="207991868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301317316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1548564296"/>
                    </a:ext>
                  </a:extLst>
                </a:gridCol>
                <a:gridCol w="779103">
                  <a:extLst>
                    <a:ext uri="{9D8B030D-6E8A-4147-A177-3AD203B41FA5}">
                      <a16:colId xmlns="" xmlns:a16="http://schemas.microsoft.com/office/drawing/2014/main" val="827394215"/>
                    </a:ext>
                  </a:extLst>
                </a:gridCol>
                <a:gridCol w="2159533">
                  <a:extLst>
                    <a:ext uri="{9D8B030D-6E8A-4147-A177-3AD203B41FA5}">
                      <a16:colId xmlns="" xmlns:a16="http://schemas.microsoft.com/office/drawing/2014/main" val="2908337725"/>
                    </a:ext>
                  </a:extLst>
                </a:gridCol>
              </a:tblGrid>
              <a:tr h="4692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КПД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Ед.изм</a:t>
                      </a:r>
                      <a:endParaRPr lang="ru-RU" sz="1000" b="1" i="0" u="none" strike="noStrike" cap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</a:t>
                      </a:r>
                      <a:r>
                        <a:rPr lang="ru-RU" sz="10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(порог)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Комментарии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2746022"/>
                  </a:ext>
                </a:extLst>
              </a:tr>
              <a:tr h="398850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ROACE</a:t>
                      </a:r>
                      <a:endParaRPr lang="en-US" sz="1000" kern="0" dirty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%</a:t>
                      </a:r>
                      <a:endParaRPr lang="ru-RU" sz="1000" kern="0" dirty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21,60</a:t>
                      </a:r>
                      <a:endParaRPr lang="ru-RU" sz="1000" kern="0" dirty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15,48</a:t>
                      </a:r>
                      <a:endParaRPr lang="ru-RU" sz="1000" kern="0" dirty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-6,11%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kern="0" dirty="0" smtClean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kern="0" dirty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6065934"/>
                  </a:ext>
                </a:extLst>
              </a:tr>
              <a:tr h="697941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  <a:sym typeface="Arial"/>
                        </a:rPr>
                        <a:t>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Чистая прибыль/убыток</a:t>
                      </a:r>
                      <a:endParaRPr lang="ru-RU" sz="1000" kern="0" dirty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0" dirty="0" err="1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Тыс.тенге</a:t>
                      </a:r>
                      <a:endParaRPr lang="ru-RU" sz="1000" kern="0" dirty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49 810 354</a:t>
                      </a:r>
                      <a:endParaRPr lang="ru-RU" sz="1000" kern="0" dirty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  <a:sym typeface="Arial"/>
                        </a:rPr>
                        <a:t>23 528 501</a:t>
                      </a:r>
                      <a:endParaRPr lang="ru-RU" sz="1000" kern="0" dirty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-26 281 853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  <a:sym typeface="Arial"/>
                        </a:rPr>
                        <a:t>Не дополучены доходы от грузовых перевозок на  2,2% при увеличении расходов 6,24% (за счет  курса валют и повышения цены на топливо).</a:t>
                      </a:r>
                      <a:endParaRPr lang="ru-RU" sz="1000" kern="0" dirty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5025357"/>
                  </a:ext>
                </a:extLst>
              </a:tr>
              <a:tr h="67565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kern="0" dirty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  <a:sym typeface="Arial"/>
                        </a:rPr>
                        <a:t>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Безопасность перевозочного процесса</a:t>
                      </a:r>
                      <a:endParaRPr lang="ru-RU" sz="1000" kern="0" dirty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Случаев/</a:t>
                      </a:r>
                      <a:r>
                        <a:rPr lang="ru-RU" sz="1000" kern="0" dirty="0" err="1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млн.поездо</a:t>
                      </a:r>
                      <a:r>
                        <a:rPr lang="ru-RU" sz="10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-км</a:t>
                      </a:r>
                      <a:endParaRPr lang="ru-RU" sz="1000" kern="0" dirty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0,68</a:t>
                      </a:r>
                      <a:endParaRPr lang="ru-RU" sz="1000" kern="0" dirty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0,</a:t>
                      </a:r>
                      <a:r>
                        <a:rPr lang="en-US" sz="10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44</a:t>
                      </a:r>
                      <a:endParaRPr lang="ru-RU" sz="1000" kern="0" dirty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-0,</a:t>
                      </a:r>
                      <a:r>
                        <a:rPr lang="en-US" sz="10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24</a:t>
                      </a:r>
                      <a:endParaRPr lang="ru-RU" sz="1000" kern="0" dirty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За 12 месяцев 2018 года по АО «КТЖ-ГП» допущено 77 случаев нарушений безопасности движения, против 114 случая 2017 года, то есть достигнуто снижение на 37 случаев или 33%:  </a:t>
                      </a:r>
                    </a:p>
                    <a:p>
                      <a:pPr algn="just" fontAlgn="b"/>
                      <a:r>
                        <a:rPr lang="ru-RU" sz="10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- Событий допущено – 21 случай или            27%; </a:t>
                      </a:r>
                    </a:p>
                    <a:p>
                      <a:pPr algn="just" fontAlgn="b"/>
                      <a:r>
                        <a:rPr lang="ru-RU" sz="1000" kern="0" dirty="0" smtClean="0">
                          <a:solidFill>
                            <a:prstClr val="black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- Инцидентов – 56 случаев или 73 %.</a:t>
                      </a:r>
                    </a:p>
                    <a:p>
                      <a:pPr algn="ctr" fontAlgn="b"/>
                      <a:endParaRPr lang="ru-RU" sz="1000" kern="0" dirty="0">
                        <a:solidFill>
                          <a:prstClr val="black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4928899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404664" y="722837"/>
            <a:ext cx="6120000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05004" y="2303348"/>
            <a:ext cx="6120000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89040" y="8782580"/>
            <a:ext cx="295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40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2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1DC6BD82-CDBA-45B6-AA15-3887E246AE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717537"/>
              </p:ext>
            </p:extLst>
          </p:nvPr>
        </p:nvGraphicFramePr>
        <p:xfrm>
          <a:off x="44824" y="946425"/>
          <a:ext cx="6741368" cy="4489671"/>
        </p:xfrm>
        <a:graphic>
          <a:graphicData uri="http://schemas.openxmlformats.org/drawingml/2006/table">
            <a:tbl>
              <a:tblPr/>
              <a:tblGrid>
                <a:gridCol w="180734">
                  <a:extLst>
                    <a:ext uri="{9D8B030D-6E8A-4147-A177-3AD203B41FA5}">
                      <a16:colId xmlns="" xmlns:a16="http://schemas.microsoft.com/office/drawing/2014/main" val="2327691406"/>
                    </a:ext>
                  </a:extLst>
                </a:gridCol>
                <a:gridCol w="1592875">
                  <a:extLst>
                    <a:ext uri="{9D8B030D-6E8A-4147-A177-3AD203B41FA5}">
                      <a16:colId xmlns="" xmlns:a16="http://schemas.microsoft.com/office/drawing/2014/main" val="3639112117"/>
                    </a:ext>
                  </a:extLst>
                </a:gridCol>
                <a:gridCol w="695758">
                  <a:extLst>
                    <a:ext uri="{9D8B030D-6E8A-4147-A177-3AD203B41FA5}">
                      <a16:colId xmlns="" xmlns:a16="http://schemas.microsoft.com/office/drawing/2014/main" val="2079918680"/>
                    </a:ext>
                  </a:extLst>
                </a:gridCol>
                <a:gridCol w="673464">
                  <a:extLst>
                    <a:ext uri="{9D8B030D-6E8A-4147-A177-3AD203B41FA5}">
                      <a16:colId xmlns="" xmlns:a16="http://schemas.microsoft.com/office/drawing/2014/main" val="3013173160"/>
                    </a:ext>
                  </a:extLst>
                </a:gridCol>
                <a:gridCol w="673464">
                  <a:extLst>
                    <a:ext uri="{9D8B030D-6E8A-4147-A177-3AD203B41FA5}">
                      <a16:colId xmlns="" xmlns:a16="http://schemas.microsoft.com/office/drawing/2014/main" val="1548564296"/>
                    </a:ext>
                  </a:extLst>
                </a:gridCol>
                <a:gridCol w="617342">
                  <a:extLst>
                    <a:ext uri="{9D8B030D-6E8A-4147-A177-3AD203B41FA5}">
                      <a16:colId xmlns="" xmlns:a16="http://schemas.microsoft.com/office/drawing/2014/main" val="827394215"/>
                    </a:ext>
                  </a:extLst>
                </a:gridCol>
                <a:gridCol w="2307731">
                  <a:extLst>
                    <a:ext uri="{9D8B030D-6E8A-4147-A177-3AD203B41FA5}">
                      <a16:colId xmlns="" xmlns:a16="http://schemas.microsoft.com/office/drawing/2014/main" val="2908337725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2C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КПД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2C5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i="0" u="none" strike="noStrike" cap="non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Ед.изм</a:t>
                      </a:r>
                      <a:endParaRPr lang="ru-RU" sz="1000" b="1" i="0" u="none" strike="noStrike" cap="non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2C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</a:t>
                      </a:r>
                      <a:r>
                        <a:rPr lang="ru-RU" sz="10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(порог)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2C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2C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2C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Комментарии</a:t>
                      </a:r>
                    </a:p>
                  </a:txBody>
                  <a:tcPr marL="4763" marR="4763" marT="476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2C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2746022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Удельный расход  дизельного топлива на тягу поездов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кг.у.т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./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тонно-км.брутто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28,08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28,38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Причиной роста расхода послужил факт количества «брошенных» поездов из-за неприема груза по пограничным постам России, Узбекистана и Китая, так за ноябрь, декабрь месяц количество «брошенных» по стыкам составило 1 947 поездов, увеличив одиночное следование локомотивов на 58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тыс.км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. с превышением расхода дизельного топлива на 105 тонн, по этой же причине увеличился эксплуатируемый парк тепловозов на 2 единицы в среднем в сутки допустив превышение расхода дизельного топлива 515 тонн.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6065934"/>
                  </a:ext>
                </a:extLst>
              </a:tr>
              <a:tr h="491083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Уровень удовлетворенности клиентов перевозкой грузов железнодорожным транспортом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85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46,8</a:t>
                      </a:r>
                      <a:endParaRPr lang="ru-RU" sz="900" b="0" i="0" u="none" strike="noStrike" cap="none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-38,2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результат сложился за счет анонимного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проведения опроса  266 респондентов 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5025357"/>
                  </a:ext>
                </a:extLst>
              </a:tr>
              <a:tr h="457537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Увеличение доходов от грузовых перевозок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млн.тенге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778 940,3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771 532,2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-7 408,1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Недополученны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в связи со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снижением курса валют по расчетам доходов от транзитных перевозок и доходов по взаиморасчетам между </a:t>
                      </a:r>
                      <a:r>
                        <a:rPr lang="ru-RU" sz="9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ж.д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 администрациями, а также за счет изменения средних доходных ставок по видам сообщений и родам грузов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4928899"/>
                  </a:ext>
                </a:extLst>
              </a:tr>
              <a:tr h="672827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</a:t>
                      </a:r>
                      <a:endParaRPr lang="ru-RU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Уровень экологической эффективности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коэффициент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0,78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0,74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-0,04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Невыполнение уровня экологической эффективности за 2018 связано с уменьшением объема выбросов и сбросов загрязняющих веществ, а также уменьшением суммы штрафных выплат.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52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5</a:t>
                      </a:r>
                      <a:endParaRPr lang="ru-RU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Производительность труда от доходов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тыс.тенге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чел.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17 593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17 763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170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за    счет   снижения 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 численности  на 1 582 человека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404664" y="755576"/>
            <a:ext cx="6120000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E0659A3-BE93-4C0D-A9C7-F8D009DA32C4}"/>
              </a:ext>
            </a:extLst>
          </p:cNvPr>
          <p:cNvSpPr txBox="1"/>
          <p:nvPr/>
        </p:nvSpPr>
        <p:spPr>
          <a:xfrm>
            <a:off x="116632" y="17951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Отчет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достижению мотивационных корпоративных КПД членов Правления за 2018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год, в том числе: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769" y="5580112"/>
            <a:ext cx="67762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kern="0" dirty="0">
                <a:latin typeface="Palatino Linotype" pitchFamily="18" charset="0"/>
              </a:rPr>
              <a:t>Решение о выплате вознаграждения руководящим работникам </a:t>
            </a:r>
            <a:r>
              <a:rPr lang="ru-RU" sz="1000" kern="0" dirty="0" smtClean="0">
                <a:latin typeface="Palatino Linotype" pitchFamily="18" charset="0"/>
              </a:rPr>
              <a:t>Советом </a:t>
            </a:r>
            <a:r>
              <a:rPr lang="ru-RU" sz="1000" kern="0" dirty="0">
                <a:latin typeface="Palatino Linotype" pitchFamily="18" charset="0"/>
              </a:rPr>
              <a:t>директоров АО </a:t>
            </a:r>
            <a:r>
              <a:rPr lang="ru-RU" sz="1000" kern="0" dirty="0" smtClean="0">
                <a:latin typeface="Palatino Linotype" pitchFamily="18" charset="0"/>
              </a:rPr>
              <a:t>«КТЖ-ГП» не принималось. </a:t>
            </a:r>
            <a:endParaRPr lang="ru-RU" sz="1000" kern="0" dirty="0">
              <a:latin typeface="Palatino Linotyp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9040" y="8782580"/>
            <a:ext cx="295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41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07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1233" y="2483768"/>
            <a:ext cx="64087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/>
          </a:p>
          <a:p>
            <a:pPr algn="just"/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См</a:t>
            </a: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. </a:t>
            </a: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Финансовая </a:t>
            </a: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отчетность АО </a:t>
            </a: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«КТЖ-ГП» </a:t>
            </a: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за год, закончившийся 31 декабря </a:t>
            </a: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2018 </a:t>
            </a: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года – Приложение </a:t>
            </a: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№1.</a:t>
            </a:r>
            <a:endParaRPr lang="ru-RU" sz="12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endParaRPr lang="ru-RU" sz="1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6712" y="539552"/>
            <a:ext cx="2481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Устойчивое развитие</a:t>
            </a: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321233" y="980892"/>
            <a:ext cx="6408711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1233" y="1115616"/>
            <a:ext cx="64087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См. Отчет в области устойчивого развития за </a:t>
            </a: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2018 </a:t>
            </a: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год, размещенный на корпоративном веб-сайте АО «НК «</a:t>
            </a:r>
            <a:r>
              <a:rPr lang="kk-KZ" sz="1200" kern="0" dirty="0">
                <a:solidFill>
                  <a:prstClr val="black"/>
                </a:solidFill>
                <a:latin typeface="Palatino Linotype" pitchFamily="18" charset="0"/>
              </a:rPr>
              <a:t>Қ</a:t>
            </a: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ТЖ» в разделе «Устойчивое развитие».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6712" y="1970420"/>
            <a:ext cx="2693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Финансовая отчетность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321232" y="2411760"/>
            <a:ext cx="6408711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1233" y="4605497"/>
            <a:ext cx="63783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Акционерное Общество «КТЖ-Грузовые перевозки»</a:t>
            </a:r>
          </a:p>
          <a:p>
            <a:pPr algn="just"/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010000, Республика Казахстан, г. Астана, ул. Д.Кунаева, 6</a:t>
            </a:r>
          </a:p>
          <a:p>
            <a:pPr algn="just"/>
            <a:r>
              <a:rPr lang="en-US" sz="1200" kern="0" dirty="0">
                <a:solidFill>
                  <a:prstClr val="black"/>
                </a:solidFill>
                <a:latin typeface="Palatino Linotype" pitchFamily="18" charset="0"/>
              </a:rPr>
              <a:t>info@ktzh-gp.kz</a:t>
            </a: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 </a:t>
            </a:r>
            <a:endParaRPr lang="ru-RU" sz="1200" kern="0" dirty="0" smtClean="0">
              <a:solidFill>
                <a:prstClr val="black"/>
              </a:solidFill>
              <a:latin typeface="Palatino Linotype" pitchFamily="18" charset="0"/>
            </a:endParaRPr>
          </a:p>
          <a:p>
            <a:pPr algn="just"/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Служба канцелярии и секретариата</a:t>
            </a: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: +7 (7172) 60-30-20</a:t>
            </a:r>
          </a:p>
          <a:p>
            <a:pPr algn="just"/>
            <a:r>
              <a:rPr lang="en-US" sz="1200" kern="0" dirty="0" smtClean="0">
                <a:solidFill>
                  <a:prstClr val="black"/>
                </a:solidFill>
                <a:latin typeface="Palatino Linotype" pitchFamily="18" charset="0"/>
              </a:rPr>
              <a:t>PR</a:t>
            </a:r>
            <a:r>
              <a:rPr lang="ru-RU" sz="1200" kern="0" dirty="0" smtClean="0">
                <a:solidFill>
                  <a:prstClr val="black"/>
                </a:solidFill>
                <a:latin typeface="Palatino Linotype" pitchFamily="18" charset="0"/>
              </a:rPr>
              <a:t>: </a:t>
            </a:r>
            <a:r>
              <a:rPr lang="ru-RU" sz="1200" kern="0" dirty="0">
                <a:solidFill>
                  <a:prstClr val="black"/>
                </a:solidFill>
                <a:latin typeface="Palatino Linotype" pitchFamily="18" charset="0"/>
              </a:rPr>
              <a:t>+7 (7172) 60-30-70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6712" y="3707904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Контакты</a:t>
            </a: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290844" y="4096701"/>
            <a:ext cx="6408711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789040" y="8782580"/>
            <a:ext cx="295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42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188640" y="2126050"/>
            <a:ext cx="181099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                  2016 г.</a:t>
            </a:r>
          </a:p>
          <a:p>
            <a:endParaRPr lang="ru-RU" sz="900" b="1" dirty="0">
              <a:solidFill>
                <a:schemeClr val="tx2"/>
              </a:solidFill>
              <a:latin typeface="Palatino Linotype" pitchFamily="18" charset="0"/>
            </a:endParaRPr>
          </a:p>
          <a:p>
            <a:endParaRPr lang="ru-RU" sz="900" b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Перерегистрация</a:t>
            </a:r>
            <a:r>
              <a:rPr lang="en-US" sz="900" b="1" dirty="0" smtClean="0">
                <a:solidFill>
                  <a:schemeClr val="tx2"/>
                </a:solidFill>
                <a:latin typeface="Palatino Linotype" pitchFamily="18" charset="0"/>
              </a:rPr>
              <a:t> </a:t>
            </a:r>
            <a:endParaRPr lang="ru-RU" sz="900" b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АО </a:t>
            </a:r>
            <a:r>
              <a:rPr lang="ru-RU" sz="900" b="1" dirty="0">
                <a:solidFill>
                  <a:schemeClr val="tx2"/>
                </a:solidFill>
                <a:latin typeface="Palatino Linotype" pitchFamily="18" charset="0"/>
              </a:rPr>
              <a:t>«Локомотив»</a:t>
            </a:r>
            <a:endParaRPr lang="ru-RU" sz="900" dirty="0"/>
          </a:p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в АО«КТЖ-Грузовые перевозки»</a:t>
            </a:r>
            <a:endParaRPr lang="ru-RU" sz="900" dirty="0" smtClean="0">
              <a:solidFill>
                <a:schemeClr val="tx2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140968" y="1207082"/>
            <a:ext cx="122413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         1940 г.</a:t>
            </a:r>
          </a:p>
          <a:p>
            <a:endParaRPr lang="ru-RU" sz="900" b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endParaRPr lang="ru-RU" sz="900" b="1" dirty="0">
              <a:solidFill>
                <a:schemeClr val="tx2"/>
              </a:solidFill>
              <a:latin typeface="Palatino Linotype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Создание «Карагандинской железной дороги»</a:t>
            </a:r>
            <a:endParaRPr lang="ru-RU" sz="900" dirty="0" smtClean="0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780928" y="1513698"/>
            <a:ext cx="936104" cy="0"/>
          </a:xfrm>
          <a:prstGeom prst="line">
            <a:avLst/>
          </a:prstGeom>
          <a:ln w="15875" cap="sq">
            <a:solidFill>
              <a:schemeClr val="tx2"/>
            </a:solidFill>
            <a:prstDash val="sysDash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2276872" y="1207082"/>
            <a:ext cx="11161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         1930 г.</a:t>
            </a:r>
          </a:p>
          <a:p>
            <a:endParaRPr lang="ru-RU" sz="900" b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endParaRPr lang="ru-RU" sz="900" b="1" dirty="0">
              <a:solidFill>
                <a:schemeClr val="tx2"/>
              </a:solidFill>
              <a:latin typeface="Palatino Linotype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Туркестан - Сибирь</a:t>
            </a:r>
            <a:endParaRPr lang="ru-RU" sz="900" dirty="0" smtClean="0"/>
          </a:p>
        </p:txBody>
      </p:sp>
      <p:sp>
        <p:nvSpPr>
          <p:cNvPr id="69" name="Прямоугольник 68"/>
          <p:cNvSpPr/>
          <p:nvPr/>
        </p:nvSpPr>
        <p:spPr>
          <a:xfrm>
            <a:off x="1844824" y="2126050"/>
            <a:ext cx="1872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                   2003 г.</a:t>
            </a:r>
          </a:p>
          <a:p>
            <a:endParaRPr lang="ru-RU" sz="900" b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endParaRPr lang="ru-RU" sz="900" b="1" dirty="0">
              <a:solidFill>
                <a:schemeClr val="tx2"/>
              </a:solidFill>
              <a:latin typeface="Palatino Linotype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Создание </a:t>
            </a:r>
          </a:p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дочерней организации</a:t>
            </a:r>
          </a:p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ru-RU" sz="900" b="1" dirty="0">
                <a:solidFill>
                  <a:schemeClr val="tx2"/>
                </a:solidFill>
                <a:latin typeface="Palatino Linotype" pitchFamily="18" charset="0"/>
              </a:rPr>
              <a:t>ҚТЖ </a:t>
            </a:r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– АО «Локомотив»</a:t>
            </a:r>
            <a:endParaRPr lang="ru-RU" sz="900" dirty="0" smtClean="0"/>
          </a:p>
        </p:txBody>
      </p:sp>
      <p:sp>
        <p:nvSpPr>
          <p:cNvPr id="61" name="Прямоугольник 60"/>
          <p:cNvSpPr/>
          <p:nvPr/>
        </p:nvSpPr>
        <p:spPr>
          <a:xfrm>
            <a:off x="4473116" y="2126050"/>
            <a:ext cx="241226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                            1977 г.</a:t>
            </a:r>
          </a:p>
          <a:p>
            <a:endParaRPr lang="ru-RU" sz="900" b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endParaRPr lang="ru-RU" sz="900" b="1" dirty="0">
              <a:solidFill>
                <a:schemeClr val="tx2"/>
              </a:solidFill>
              <a:latin typeface="Palatino Linotype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«Целинная железная дорога»</a:t>
            </a:r>
          </a:p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«Алма-Атинская железная дорога»</a:t>
            </a:r>
          </a:p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«Западно-Казахстанская железная дорога»</a:t>
            </a:r>
            <a:endParaRPr lang="ru-RU" sz="900" dirty="0" smtClean="0"/>
          </a:p>
        </p:txBody>
      </p:sp>
      <p:sp>
        <p:nvSpPr>
          <p:cNvPr id="55" name="Прямоугольник 54"/>
          <p:cNvSpPr/>
          <p:nvPr/>
        </p:nvSpPr>
        <p:spPr>
          <a:xfrm>
            <a:off x="5373216" y="1187624"/>
            <a:ext cx="1224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         1964 г.</a:t>
            </a:r>
          </a:p>
          <a:p>
            <a:endParaRPr lang="ru-RU" sz="900" b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endParaRPr lang="ru-RU" sz="900" b="1" dirty="0">
              <a:solidFill>
                <a:schemeClr val="tx2"/>
              </a:solidFill>
              <a:latin typeface="Palatino Linotype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Начало электрификации путей</a:t>
            </a:r>
            <a:endParaRPr lang="ru-RU" sz="900" dirty="0" smtClean="0"/>
          </a:p>
        </p:txBody>
      </p:sp>
      <p:sp>
        <p:nvSpPr>
          <p:cNvPr id="52" name="Прямоугольник 51"/>
          <p:cNvSpPr/>
          <p:nvPr/>
        </p:nvSpPr>
        <p:spPr>
          <a:xfrm>
            <a:off x="4293096" y="1207082"/>
            <a:ext cx="12241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         1958 г.</a:t>
            </a:r>
          </a:p>
          <a:p>
            <a:endParaRPr lang="ru-RU" sz="900" b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endParaRPr lang="ru-RU" sz="900" b="1" dirty="0">
              <a:solidFill>
                <a:schemeClr val="tx2"/>
              </a:solidFill>
              <a:latin typeface="Palatino Linotype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«Казахская железная дорога»</a:t>
            </a:r>
            <a:endParaRPr lang="ru-RU" sz="900" dirty="0" smtClean="0"/>
          </a:p>
        </p:txBody>
      </p:sp>
      <p:sp>
        <p:nvSpPr>
          <p:cNvPr id="41" name="Прямоугольник 40"/>
          <p:cNvSpPr/>
          <p:nvPr/>
        </p:nvSpPr>
        <p:spPr>
          <a:xfrm>
            <a:off x="1340768" y="1207082"/>
            <a:ext cx="11161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        1904 г.</a:t>
            </a:r>
          </a:p>
          <a:p>
            <a:endParaRPr lang="ru-RU" sz="900" b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endParaRPr lang="ru-RU" sz="900" b="1" dirty="0">
              <a:solidFill>
                <a:schemeClr val="tx2"/>
              </a:solidFill>
              <a:latin typeface="Palatino Linotype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Трансаральская железная дорога</a:t>
            </a:r>
            <a:endParaRPr lang="ru-RU" sz="900" dirty="0" smtClean="0"/>
          </a:p>
        </p:txBody>
      </p:sp>
      <p:sp>
        <p:nvSpPr>
          <p:cNvPr id="37" name="Прямоугольник 36"/>
          <p:cNvSpPr/>
          <p:nvPr/>
        </p:nvSpPr>
        <p:spPr>
          <a:xfrm>
            <a:off x="188640" y="1207082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          1893 г.</a:t>
            </a:r>
          </a:p>
          <a:p>
            <a:endParaRPr lang="ru-RU" sz="900" b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endParaRPr lang="ru-RU" sz="900" b="1" dirty="0">
              <a:solidFill>
                <a:schemeClr val="tx2"/>
              </a:solidFill>
              <a:latin typeface="Palatino Linotype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Первая железная дорога в Казахстане</a:t>
            </a:r>
            <a:endParaRPr lang="ru-RU" sz="9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48404" y="827584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КРАТКАЯ</a:t>
            </a: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 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ИСТОРИЯ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2656" y="1069897"/>
            <a:ext cx="619268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64704" y="1513698"/>
            <a:ext cx="1115936" cy="352"/>
          </a:xfrm>
          <a:prstGeom prst="line">
            <a:avLst/>
          </a:prstGeom>
          <a:ln w="15875" cap="sq">
            <a:solidFill>
              <a:schemeClr val="tx2"/>
            </a:solidFill>
            <a:prstDash val="sysDash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1844824" y="1513698"/>
            <a:ext cx="936104" cy="352"/>
          </a:xfrm>
          <a:prstGeom prst="line">
            <a:avLst/>
          </a:prstGeom>
          <a:ln w="15875" cap="sq">
            <a:solidFill>
              <a:schemeClr val="tx2"/>
            </a:solidFill>
            <a:prstDash val="sysDash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717032" y="1513698"/>
            <a:ext cx="1080120" cy="0"/>
          </a:xfrm>
          <a:prstGeom prst="line">
            <a:avLst/>
          </a:prstGeom>
          <a:ln w="15875" cap="sq">
            <a:solidFill>
              <a:schemeClr val="tx2"/>
            </a:solidFill>
            <a:prstDash val="sysDash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797152" y="1513698"/>
            <a:ext cx="1044116" cy="352"/>
          </a:xfrm>
          <a:prstGeom prst="line">
            <a:avLst/>
          </a:prstGeom>
          <a:ln w="15875" cap="sq">
            <a:solidFill>
              <a:schemeClr val="tx2"/>
            </a:solidFill>
            <a:prstDash val="sysDash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5805264" y="1513698"/>
            <a:ext cx="684076" cy="0"/>
          </a:xfrm>
          <a:prstGeom prst="line">
            <a:avLst/>
          </a:prstGeom>
          <a:ln w="15875" cap="sq">
            <a:solidFill>
              <a:schemeClr val="tx2"/>
            </a:solidFill>
            <a:prstDash val="sysDash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489340" y="1514050"/>
            <a:ext cx="0" cy="935752"/>
          </a:xfrm>
          <a:prstGeom prst="line">
            <a:avLst/>
          </a:prstGeom>
          <a:ln w="158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607242" y="2449802"/>
            <a:ext cx="882098" cy="0"/>
          </a:xfrm>
          <a:prstGeom prst="line">
            <a:avLst/>
          </a:prstGeom>
          <a:ln w="15875" cap="sq">
            <a:solidFill>
              <a:schemeClr val="tx2"/>
            </a:solidFill>
            <a:prstDash val="sysDash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4068071" y="2449802"/>
            <a:ext cx="1539171" cy="0"/>
          </a:xfrm>
          <a:prstGeom prst="line">
            <a:avLst/>
          </a:prstGeom>
          <a:ln w="15875" cap="sq">
            <a:solidFill>
              <a:schemeClr val="tx2"/>
            </a:solidFill>
            <a:prstDash val="sysDash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2888940" y="2126050"/>
            <a:ext cx="241226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                              1997 г.</a:t>
            </a:r>
          </a:p>
          <a:p>
            <a:endParaRPr lang="ru-RU" sz="900" b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endParaRPr lang="ru-RU" sz="900" b="1" dirty="0">
              <a:solidFill>
                <a:schemeClr val="tx2"/>
              </a:solidFill>
              <a:latin typeface="Palatino Linotype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«Қазақстан </a:t>
            </a:r>
          </a:p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Palatino Linotype" pitchFamily="18" charset="0"/>
              </a:rPr>
              <a:t>Темір Жолы»</a:t>
            </a:r>
          </a:p>
          <a:p>
            <a:pPr algn="ctr"/>
            <a:r>
              <a:rPr lang="ru-RU" sz="900" b="1" i="1" dirty="0" smtClean="0">
                <a:solidFill>
                  <a:schemeClr val="tx2"/>
                </a:solidFill>
                <a:latin typeface="Palatino Linotype" pitchFamily="18" charset="0"/>
              </a:rPr>
              <a:t>(Единственный </a:t>
            </a:r>
          </a:p>
          <a:p>
            <a:pPr algn="ctr"/>
            <a:r>
              <a:rPr lang="ru-RU" sz="900" b="1" i="1" dirty="0" smtClean="0">
                <a:solidFill>
                  <a:schemeClr val="tx2"/>
                </a:solidFill>
                <a:latin typeface="Palatino Linotype" pitchFamily="18" charset="0"/>
              </a:rPr>
              <a:t>акционер)</a:t>
            </a:r>
            <a:endParaRPr lang="ru-RU" sz="900" i="1" dirty="0" smtClean="0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2708920" y="2449802"/>
            <a:ext cx="1359151" cy="0"/>
          </a:xfrm>
          <a:prstGeom prst="line">
            <a:avLst/>
          </a:prstGeom>
          <a:ln w="15875" cap="sq">
            <a:solidFill>
              <a:schemeClr val="tx2"/>
            </a:solidFill>
            <a:prstDash val="sysDash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249936" y="4829798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СТРУКТУРА</a:t>
            </a:r>
            <a:endParaRPr lang="ru-RU" sz="9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331200" y="5053160"/>
            <a:ext cx="619268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108" name="TextBox 107"/>
          <p:cNvSpPr txBox="1"/>
          <p:nvPr/>
        </p:nvSpPr>
        <p:spPr>
          <a:xfrm>
            <a:off x="4239034" y="5148064"/>
            <a:ext cx="16382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Персонал – 48 546 чел. 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94" name="Picture 7" descr="C:\Users\Mussabekov_Zh\Downloads\mechan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415" y="5473877"/>
            <a:ext cx="325438" cy="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ussabekov_Zh\Downloads\manag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32" y="5468694"/>
            <a:ext cx="325438" cy="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TextBox 110"/>
          <p:cNvSpPr txBox="1"/>
          <p:nvPr/>
        </p:nvSpPr>
        <p:spPr>
          <a:xfrm>
            <a:off x="4022686" y="5479078"/>
            <a:ext cx="883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 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359 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чел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. </a:t>
            </a:r>
          </a:p>
          <a:p>
            <a:pPr algn="ctr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АУП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282259" y="5456527"/>
            <a:ext cx="13871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46 187 чел.</a:t>
            </a:r>
            <a:r>
              <a:rPr lang="en-US" sz="9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производственный персонал</a:t>
            </a:r>
            <a:endParaRPr lang="ru-RU" sz="9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034640" y="5185470"/>
            <a:ext cx="16954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Центральный аппарат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94781" y="6012160"/>
            <a:ext cx="22365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17 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региональных филиалов 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1036" name="Picture 12" descr="C:\Users\Mussabekov_Zh\Downloads\family-tre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928" y="5940152"/>
            <a:ext cx="325438" cy="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Mussabekov_Zh\Downloads\subway-sig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80" y="6753549"/>
            <a:ext cx="325438" cy="32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Mussabekov_Zh\Downloads\train-station (4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81" y="6748147"/>
            <a:ext cx="325438" cy="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/>
          <p:cNvSpPr txBox="1"/>
          <p:nvPr/>
        </p:nvSpPr>
        <p:spPr>
          <a:xfrm>
            <a:off x="177657" y="7046835"/>
            <a:ext cx="11413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30 </a:t>
            </a:r>
            <a:endParaRPr lang="ru-RU" sz="900" b="1" dirty="0" smtClean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локомотивных </a:t>
            </a:r>
          </a:p>
          <a:p>
            <a:pPr algn="ctr"/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депо</a:t>
            </a:r>
            <a:endParaRPr lang="ru-RU" sz="9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138774" y="7073585"/>
            <a:ext cx="11413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17</a:t>
            </a:r>
            <a:r>
              <a:rPr lang="en-US" sz="9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endParaRPr lang="ru-RU" sz="900" b="1" dirty="0" smtClean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вагонных </a:t>
            </a:r>
          </a:p>
          <a:p>
            <a:pPr algn="ctr"/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депо</a:t>
            </a:r>
            <a:endParaRPr lang="ru-RU" sz="9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999636" y="7088505"/>
            <a:ext cx="114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834</a:t>
            </a:r>
          </a:p>
          <a:p>
            <a:pPr algn="ctr"/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станции</a:t>
            </a:r>
            <a:endParaRPr lang="ru-RU" sz="9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1044" name="Picture 20" descr="C:\Users\Mussabekov_Zh\Downloads\buildi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09" y="5148064"/>
            <a:ext cx="325438" cy="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TextBox 131"/>
          <p:cNvSpPr txBox="1"/>
          <p:nvPr/>
        </p:nvSpPr>
        <p:spPr>
          <a:xfrm>
            <a:off x="3356992" y="7101092"/>
            <a:ext cx="10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546</a:t>
            </a:r>
            <a:endParaRPr lang="ru-RU" sz="900" b="1" dirty="0" smtClean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электровозов</a:t>
            </a:r>
          </a:p>
        </p:txBody>
      </p:sp>
      <p:pic>
        <p:nvPicPr>
          <p:cNvPr id="133" name="Picture 4" descr="C:\Users\Mussabekov_Zh\Downloads\train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15" y="6754828"/>
            <a:ext cx="312076" cy="31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5" descr="C:\Users\Mussabekov_Zh\Downloads\train (4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647" y="6726081"/>
            <a:ext cx="325438" cy="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6" descr="C:\Users\Mussabekov_Zh\Downloads\passenger-train-front-view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156" y="6748147"/>
            <a:ext cx="325438" cy="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4077072" y="6300192"/>
            <a:ext cx="2291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Парк локомотивов – 1 694 ед. 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4473116" y="7083457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702 </a:t>
            </a:r>
          </a:p>
          <a:p>
            <a:pPr algn="ctr"/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тепловозов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607242" y="7073585"/>
            <a:ext cx="972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446 </a:t>
            </a:r>
          </a:p>
          <a:p>
            <a:pPr algn="ctr"/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маневровых </a:t>
            </a:r>
          </a:p>
          <a:p>
            <a:pPr algn="ctr"/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тепловозов</a:t>
            </a:r>
          </a:p>
        </p:txBody>
      </p:sp>
      <p:cxnSp>
        <p:nvCxnSpPr>
          <p:cNvPr id="142" name="Прямая соединительная линия 141"/>
          <p:cNvCxnSpPr/>
          <p:nvPr/>
        </p:nvCxnSpPr>
        <p:spPr>
          <a:xfrm>
            <a:off x="3356992" y="5960583"/>
            <a:ext cx="3132348" cy="3794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248404" y="3203848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ОСНОВНЫЕ</a:t>
            </a: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ЦЕЛИ</a:t>
            </a:r>
            <a:endParaRPr lang="ru-RU" sz="9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332656" y="3446161"/>
            <a:ext cx="619268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260648" y="3484329"/>
            <a:ext cx="648072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900" b="1" dirty="0">
                <a:solidFill>
                  <a:schemeClr val="tx2"/>
                </a:solidFill>
                <a:latin typeface="Palatino Linotype" pitchFamily="18" charset="0"/>
              </a:rPr>
              <a:t>извлечение дохода;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900" b="1" dirty="0">
                <a:solidFill>
                  <a:schemeClr val="tx2"/>
                </a:solidFill>
                <a:latin typeface="Palatino Linotype" pitchFamily="18" charset="0"/>
              </a:rPr>
              <a:t>бесперебойное и качественное обеспечение потребностей экономики и населения в перевозках грузов железнодорожным транспортом;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900" b="1" dirty="0">
                <a:solidFill>
                  <a:schemeClr val="tx2"/>
                </a:solidFill>
                <a:latin typeface="Palatino Linotype" pitchFamily="18" charset="0"/>
              </a:rPr>
              <a:t>обеспечение безопасности движения поездов и сохранности перевозимых багажа, грузобагажа, грузов;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900" b="1" dirty="0">
                <a:solidFill>
                  <a:schemeClr val="tx2"/>
                </a:solidFill>
                <a:latin typeface="Palatino Linotype" pitchFamily="18" charset="0"/>
              </a:rPr>
              <a:t>развитие магистральной и терминальной инфраструктуры транспортных коридоров;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900" b="1" dirty="0">
                <a:solidFill>
                  <a:schemeClr val="tx2"/>
                </a:solidFill>
                <a:latin typeface="Palatino Linotype" pitchFamily="18" charset="0"/>
              </a:rPr>
              <a:t>повышение транзитного потенциала Общества;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900" b="1" dirty="0">
                <a:solidFill>
                  <a:schemeClr val="tx2"/>
                </a:solidFill>
                <a:latin typeface="Palatino Linotype" pitchFamily="18" charset="0"/>
              </a:rPr>
              <a:t>формирование функций единого оператора, с учетом использования мультимодальных перевозок, взаимодействия с операторами и собственниками подвижного состава и предоставление доступа подвижного состава на магистральную железнодорожную сеть</a:t>
            </a:r>
          </a:p>
        </p:txBody>
      </p:sp>
      <p:sp>
        <p:nvSpPr>
          <p:cNvPr id="56" name="Заголовок 3"/>
          <p:cNvSpPr txBox="1">
            <a:spLocks/>
          </p:cNvSpPr>
          <p:nvPr/>
        </p:nvSpPr>
        <p:spPr>
          <a:xfrm>
            <a:off x="277607" y="7668344"/>
            <a:ext cx="408749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eaLnBrk="0" hangingPunct="0">
              <a:defRPr sz="1400" b="1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+mn-cs"/>
              </a:rPr>
              <a:t>НАШИ</a:t>
            </a:r>
            <a:r>
              <a:rPr lang="ru-RU" sz="9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  <a:cs typeface="+mn-cs"/>
              </a:rPr>
              <a:t> ПАРТНЕРЫ</a:t>
            </a:r>
            <a:endParaRPr lang="ru-RU" sz="9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  <a:cs typeface="+mn-cs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01" y="8073713"/>
            <a:ext cx="401109" cy="33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814" y="8126887"/>
            <a:ext cx="625563" cy="302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711" y="8195042"/>
            <a:ext cx="882857" cy="166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479" y="8126043"/>
            <a:ext cx="309623" cy="265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230" y="8173232"/>
            <a:ext cx="664095" cy="20990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Прямоугольник 66"/>
          <p:cNvSpPr/>
          <p:nvPr/>
        </p:nvSpPr>
        <p:spPr>
          <a:xfrm>
            <a:off x="331200" y="7900102"/>
            <a:ext cx="619268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pic>
        <p:nvPicPr>
          <p:cNvPr id="1026" name="Picture 2" descr="C:\Users\Mussabekov_Zh\Desktop\Презентация для Куна новая\alstom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111" y="7993332"/>
            <a:ext cx="569425" cy="56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ussabekov_Zh\Downloads\train (12)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387" y="6746617"/>
            <a:ext cx="325437" cy="32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936254" y="2361824"/>
            <a:ext cx="1772666" cy="175955"/>
            <a:chOff x="936254" y="2361824"/>
            <a:chExt cx="1772666" cy="175955"/>
          </a:xfrm>
        </p:grpSpPr>
        <p:cxnSp>
          <p:nvCxnSpPr>
            <p:cNvPr id="70" name="Прямая соединительная линия 69"/>
            <p:cNvCxnSpPr/>
            <p:nvPr/>
          </p:nvCxnSpPr>
          <p:spPr>
            <a:xfrm>
              <a:off x="1060564" y="2449802"/>
              <a:ext cx="1648356" cy="0"/>
            </a:xfrm>
            <a:prstGeom prst="line">
              <a:avLst/>
            </a:prstGeom>
            <a:ln w="15875" cap="sq">
              <a:solidFill>
                <a:schemeClr val="tx2"/>
              </a:solidFill>
              <a:prstDash val="sysDash"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Овал 1"/>
            <p:cNvSpPr/>
            <p:nvPr/>
          </p:nvSpPr>
          <p:spPr>
            <a:xfrm>
              <a:off x="936254" y="2361824"/>
              <a:ext cx="200555" cy="17595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446956" y="5665903"/>
            <a:ext cx="16954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Представительства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73" name="Picture 10" descr="http://xn--b1aodejdcbrng7j.xn--p1ai/img.php?type=proportional&amp;size=650&amp;path=/public/files/images/2018/01/03/&amp;file=66fb5a9f8a464a3818f4362f49232513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" t="7298" r="7908" b="10188"/>
          <a:stretch/>
        </p:blipFill>
        <p:spPr bwMode="auto">
          <a:xfrm flipH="1">
            <a:off x="678040" y="5620393"/>
            <a:ext cx="331365" cy="31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2" descr="https://yt3.ggpht.com/-Yn_Y1VRLiKQ/AAAAAAAAAAI/AAAAAAAAAAA/AjFIWsiCCTc/s900-c-k-no-mo-rj-c0xffffff/photo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8647" y="5651612"/>
            <a:ext cx="327130" cy="30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2" descr="http://web-disign.ru/images/gallery/flagi/4/serbia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6872" y="5619270"/>
            <a:ext cx="371168" cy="33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928" y="6300192"/>
            <a:ext cx="433450" cy="4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287826" y="6300192"/>
            <a:ext cx="296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филиал «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Санаторий-профилакторий имени 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С.Сейфуллина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»</a:t>
            </a: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3284984" y="5619270"/>
            <a:ext cx="0" cy="880977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789040" y="8782580"/>
            <a:ext cx="295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04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91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584" y="3275856"/>
            <a:ext cx="639177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АО «КТЖ-ГП» создано 15 июня 2016 года путем переименования и перерегистрации акционерного общества «Локомотив» в акционерное общество «КТЖ – Грузовые перевозки».</a:t>
            </a:r>
          </a:p>
          <a:p>
            <a:pPr lvl="0"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АО «КТЖ-ГП» объединило локомотивное, вагонное, грузовое хозяйства и хозяйство движения железнодорожного транспорта, а также функции АО «НК «ҚТЖ»  по интегрированному и индикативному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планированию, по расчетам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за грузовые перевозки и международным взаиморасчетам.</a:t>
            </a:r>
          </a:p>
          <a:p>
            <a:pPr lvl="0"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АО «КТЖ-ГП»  начало осуществлять свою деятельность по перевозке грузов железнодорожным транспортом с 1 июля 2016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года. </a:t>
            </a:r>
            <a:endParaRPr lang="ru-RU" sz="9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lvl="0"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Постановлением Правительства Республики Казахстан от 29 сентября 2017 года №608 «О внесении изменений в Постановление Правительства Республики Казахстан от 25 декабря 2004 года № 1389 «О некоторых вопросах Национальной железнодорожной компании и национальных перевозчиков» АО «КТЖ-ГП»  определено Национальными перевозчиком  – по перевозке грузов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.</a:t>
            </a:r>
            <a:endParaRPr lang="ru-RU" sz="900" kern="0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584" y="827584"/>
            <a:ext cx="639177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В соответствии с Государственной программой развития и интеграции инфраструктуры транспортной системы Республики Казахстан до 2020 года, утвержденной Указом Президента Республики Казахстан от 13 января 2014 года №725, одной из задач которой является формирование оптимальной системы функционирования железнодорожной отрасли и создание условий для конкурентоспособности и развития национальных перевозчиков грузов и пассажиров путем создания целевой модели отрасли с организационным разделением перевозочной деятельности и МЖС, а также во исполнение поручений Совета по модернизации акционерного общества «Фонд Национального благосостояния «Самрук-Қазына» от 27 января 2016 года по переходу к 30 июля 2016 года на новую организационную структуру, в рамках стратегических инициатив, предусмотренных Стратегией развития АО «НК «ҚТЖ» от 26 ноября 2015 года (протокол №11), с внесенными изменениями и дополнениями, утвержденными решением Совета директоров АО «НК «ҚТЖ» от 11 февраля 2016 года (протокол №2), для достижения ключевых результатов Дорожной карты по реализации Программы трансформации бизнеса АО «НК «ҚТЖ» на 2016 год, утвержденной решением Совета директоров от 21 апреля 2016 года и путем реализации Детального плана мероприятий по созданию акционерного общества «КТЖ – Грузовые перевозки», утвержденного приказом Президента АО «НК «ҚТЖ»  от 20 мая 2016 года №64-Ц, акционерному обществу «Локомотив» были переданы функции АО «НК «ҚТЖ» по перевозочной деятельности.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2656" y="5364088"/>
            <a:ext cx="640871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В составе АО «КТЖ-ГП» 18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филиалов: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«Санаторий-профилакторий имени С.Сейфуллина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», 15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отделений ГП, включая Илецкое отделение ГП на территории Российской Федерации, а также «Жана-Есильское эксплуатационное локомотивное депо», «Достыкский региональный участок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».</a:t>
            </a:r>
          </a:p>
          <a:p>
            <a:pPr algn="just"/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В состав филиалов – «отделений ГП»</a:t>
            </a:r>
            <a:r>
              <a:rPr lang="en-US" sz="900" kern="0" dirty="0" smtClean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входят: </a:t>
            </a:r>
            <a:endParaRPr lang="ru-RU" sz="900" kern="0" dirty="0">
              <a:solidFill>
                <a:prstClr val="black"/>
              </a:solidFill>
              <a:latin typeface="Palatino Linotype" pitchFamily="18" charset="0"/>
            </a:endParaRPr>
          </a:p>
          <a:p>
            <a:pPr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основные эксплуатационные локомотивные депо (ТЧЭ) - 30, в том числе: оборотные депо (ТД) - 27, пункты подмены локомотивных бригад (ТЧП) – 8;</a:t>
            </a:r>
          </a:p>
          <a:p>
            <a:pPr algn="just"/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основные эксплуатационные вагонные  депо (ВЧД) – 17, в том числе: пункты технического обслуживания (ПТО) - 87, контрольные пункты технического обслуживания вагонов (КПТО) - 28,  контрольные посты (КП) - 286, пункты технической передачи (ПТП) -74, межгосударственные стыковые пункты (МГСП) - 18, пункты перестановки вагонов (ППВ) - 2, пункты подготовки вагонов под погрузку (ППВПП)-20, пункты промывки вагонов - 6, механизированные пункты текущего отцепочного ремонта вагонов (МПТРВ)-12, пункты текущего отцепочного ремонта (ТОР)-69, пункты опробирования тормозов (ПОТ)-4, автоконтрольные пункты (АКП)-2;</a:t>
            </a:r>
          </a:p>
          <a:p>
            <a:pPr algn="just"/>
            <a:r>
              <a:rPr lang="ru-RU" sz="900" kern="0" smtClean="0">
                <a:solidFill>
                  <a:prstClr val="black"/>
                </a:solidFill>
                <a:latin typeface="Palatino Linotype" pitchFamily="18" charset="0"/>
              </a:rPr>
              <a:t>станции-834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, в том числе</a:t>
            </a:r>
            <a:r>
              <a:rPr lang="ru-RU" sz="900" kern="0">
                <a:solidFill>
                  <a:prstClr val="black"/>
                </a:solidFill>
                <a:latin typeface="Palatino Linotype" pitchFamily="18" charset="0"/>
              </a:rPr>
              <a:t>: </a:t>
            </a:r>
            <a:r>
              <a:rPr lang="ru-RU" sz="900" kern="0" smtClean="0">
                <a:solidFill>
                  <a:prstClr val="black"/>
                </a:solidFill>
                <a:latin typeface="Palatino Linotype" pitchFamily="18" charset="0"/>
              </a:rPr>
              <a:t>внеклассных-25,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1 класса - 41, </a:t>
            </a:r>
            <a:r>
              <a:rPr lang="ru-RU" sz="900" kern="0">
                <a:solidFill>
                  <a:prstClr val="black"/>
                </a:solidFill>
                <a:latin typeface="Palatino Linotype" pitchFamily="18" charset="0"/>
              </a:rPr>
              <a:t>2 </a:t>
            </a:r>
            <a:r>
              <a:rPr lang="ru-RU" sz="900" kern="0" smtClean="0">
                <a:solidFill>
                  <a:prstClr val="black"/>
                </a:solidFill>
                <a:latin typeface="Palatino Linotype" pitchFamily="18" charset="0"/>
              </a:rPr>
              <a:t>класса-56,   </a:t>
            </a:r>
            <a:r>
              <a:rPr lang="ru-RU" sz="900" kern="0">
                <a:solidFill>
                  <a:prstClr val="black"/>
                </a:solidFill>
                <a:latin typeface="Palatino Linotype" pitchFamily="18" charset="0"/>
              </a:rPr>
              <a:t>3 </a:t>
            </a:r>
            <a:r>
              <a:rPr lang="ru-RU" sz="900" kern="0" smtClean="0">
                <a:solidFill>
                  <a:prstClr val="black"/>
                </a:solidFill>
                <a:latin typeface="Palatino Linotype" pitchFamily="18" charset="0"/>
              </a:rPr>
              <a:t>класса-67,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4 класса </a:t>
            </a:r>
            <a:r>
              <a:rPr lang="ru-RU" sz="900" kern="0">
                <a:solidFill>
                  <a:prstClr val="black"/>
                </a:solidFill>
                <a:latin typeface="Palatino Linotype" pitchFamily="18" charset="0"/>
              </a:rPr>
              <a:t>- </a:t>
            </a:r>
            <a:r>
              <a:rPr lang="ru-RU" sz="900" kern="0" smtClean="0">
                <a:solidFill>
                  <a:prstClr val="black"/>
                </a:solidFill>
                <a:latin typeface="Palatino Linotype" pitchFamily="18" charset="0"/>
              </a:rPr>
              <a:t>167,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5 класса </a:t>
            </a:r>
            <a:r>
              <a:rPr lang="ru-RU" sz="900" kern="0">
                <a:solidFill>
                  <a:prstClr val="black"/>
                </a:solidFill>
                <a:latin typeface="Palatino Linotype" pitchFamily="18" charset="0"/>
              </a:rPr>
              <a:t>- </a:t>
            </a:r>
            <a:r>
              <a:rPr lang="ru-RU" sz="900" kern="0" smtClean="0">
                <a:solidFill>
                  <a:prstClr val="black"/>
                </a:solidFill>
                <a:latin typeface="Palatino Linotype" pitchFamily="18" charset="0"/>
              </a:rPr>
              <a:t>478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;</a:t>
            </a:r>
          </a:p>
          <a:p>
            <a:pPr algn="just"/>
            <a:endParaRPr lang="ru-RU" sz="900" kern="0" dirty="0" smtClean="0">
              <a:solidFill>
                <a:prstClr val="black"/>
              </a:solidFill>
              <a:latin typeface="Palatino Linotype" pitchFamily="18" charset="0"/>
            </a:endParaRPr>
          </a:p>
          <a:p>
            <a:pPr algn="just"/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АО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«КТЖ-ГП»  имеет 3 зарубежных представительства в г.Пекин (КНР), г.Тегеран (ИРИ), г.Москва (РФ).</a:t>
            </a:r>
          </a:p>
          <a:p>
            <a:pPr algn="just"/>
            <a:endParaRPr lang="ru-RU" sz="900" kern="0" dirty="0" smtClean="0">
              <a:solidFill>
                <a:prstClr val="black"/>
              </a:solidFill>
              <a:latin typeface="Palatino Linotype" pitchFamily="18" charset="0"/>
            </a:endParaRPr>
          </a:p>
          <a:p>
            <a:pPr algn="just"/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АО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«КТЖ-ГП»  принадлежит 10% акций ООО «КТЖ-Финанс» с целью привлечение заемных средств на рынке капитала Российской Федерации.</a:t>
            </a:r>
          </a:p>
          <a:p>
            <a:pPr algn="just"/>
            <a:endParaRPr lang="ru-RU" sz="900" kern="0" dirty="0" smtClean="0">
              <a:solidFill>
                <a:prstClr val="black"/>
              </a:solidFill>
              <a:latin typeface="Palatino Linotype" pitchFamily="18" charset="0"/>
            </a:endParaRPr>
          </a:p>
          <a:p>
            <a:pPr algn="just"/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На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балансе АО «КТЖ-ГП»  находится 461 зданий и сооружений. </a:t>
            </a:r>
          </a:p>
          <a:p>
            <a:pPr algn="just"/>
            <a:endParaRPr lang="ru-RU" sz="900" kern="0" dirty="0" smtClean="0">
              <a:solidFill>
                <a:prstClr val="black"/>
              </a:solidFill>
              <a:latin typeface="Palatino Linotype" pitchFamily="18" charset="0"/>
            </a:endParaRPr>
          </a:p>
          <a:p>
            <a:pPr algn="just"/>
            <a:r>
              <a:rPr lang="ru-RU" sz="900" kern="0" dirty="0" smtClean="0">
                <a:solidFill>
                  <a:prstClr val="black"/>
                </a:solidFill>
                <a:latin typeface="Palatino Linotype" pitchFamily="18" charset="0"/>
              </a:rPr>
              <a:t>На </a:t>
            </a:r>
            <a:r>
              <a:rPr lang="ru-RU" sz="900" kern="0" dirty="0">
                <a:solidFill>
                  <a:prstClr val="black"/>
                </a:solidFill>
                <a:latin typeface="Palatino Linotype" pitchFamily="18" charset="0"/>
              </a:rPr>
              <a:t>основании протокольного решения от 04.07.2017 № 06-ЦЗС/29 АО «КТЖ-ГП» взаимодействует с филиалом АО «НК «КТЖ» - «Дирекция магистральной сети» (далее – ЦЖС) по вопросам капитального ремонта зданий и сооружений, принадлежащих на правах собственности ЦЖС, под управление АО «КТЖ-ГП»  передано 1 131 зданий и сооружений.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183" y="539552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СПРАВКА по созданию АО «КТЖ-ГП»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656" y="3031470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СПРАВКА об АО «КТЖ-ГП»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656" y="5004048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СПРАВКА о региональном и линейном уровнях «КТЖ-ГП»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313104" y="785771"/>
            <a:ext cx="6356256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359433" y="3230137"/>
            <a:ext cx="6356256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358884" y="5250269"/>
            <a:ext cx="6356256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789040" y="8782580"/>
            <a:ext cx="295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05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086350"/>
              </p:ext>
            </p:extLst>
          </p:nvPr>
        </p:nvGraphicFramePr>
        <p:xfrm>
          <a:off x="71716" y="2669396"/>
          <a:ext cx="6669651" cy="5503004"/>
        </p:xfrm>
        <a:graphic>
          <a:graphicData uri="http://schemas.openxmlformats.org/drawingml/2006/table">
            <a:tbl>
              <a:tblPr/>
              <a:tblGrid>
                <a:gridCol w="448838"/>
                <a:gridCol w="5104430"/>
                <a:gridCol w="1116383"/>
              </a:tblGrid>
              <a:tr h="608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п.11 </a:t>
                      </a: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Устава 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Наименование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ПП РК №1095 от 28.12.15, п.3 (ОКЭД)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4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1)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бесперебойное и качественное обеспечение потребностей экономики и населения в перевозках грузов, в том числе опасных, железнодорожным транспортом 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 smtClean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ОКЭД-49200</a:t>
                      </a:r>
                    </a:p>
                    <a:p>
                      <a:pPr algn="ctr" fontAlgn="ctr"/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2)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обеспечение сохранности перевозимых грузов и своевременной доставки их в пункты назначения 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ОКЭД-49200</a:t>
                      </a:r>
                    </a:p>
                    <a:p>
                      <a:pPr algn="ctr" fontAlgn="ctr"/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3)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обеспечение безопасности движения грузовых поездов 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ОКЭД-49200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6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4)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управление перевозочным процессом 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ОКЭД-49200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7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5)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организация системы прямых и смешанных сообщений с участием различных видов транспорта 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ОКЭД-49200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7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6)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осуществление мероприятий по наиболее полному использованию перевозочного потенциала Республики Казахстан 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ОКЭД-52240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4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7)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участие по согласованию с уполномоченным органом в области железнодорожного транспорта в мероприятиях по формированию железнодорожных транзитно-транспортных коридоров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ОКЭД-52240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8)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оказание информационных услуг, связанных с перевозкой грузов 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ОКЭД-82200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9)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деятельность по профессиональной подготовке, переподготовке и повышению квалификации кадров Общества в сфере перевозочного процесса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ОКЭД-85592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10)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развитие транспортной логистики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ОКЭД-49200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7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11)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осуществление перевозок грузов, в том числе опасных, железнодорожным транспортом 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ОКЭД-49200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1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12)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предоставление услуг составителей поездов по выполнению маневровых работ, услуг товарных кассиров, приемосдатчиков, дежурных стрелочного поста по заявкам грузоотправителей (грузополучателей) 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ОКЭД-52219, 52292, 52240 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7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13)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выдача копий перевозочных документов по заявкам участников перевозочного процесса 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ОКЭД-49200, 52219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9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14)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предоставление во временное пользование перегрузочных мест 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ОКЭД-68201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780114"/>
              </p:ext>
            </p:extLst>
          </p:nvPr>
        </p:nvGraphicFramePr>
        <p:xfrm>
          <a:off x="188639" y="725463"/>
          <a:ext cx="6480721" cy="1038225"/>
        </p:xfrm>
        <a:graphic>
          <a:graphicData uri="http://schemas.openxmlformats.org/drawingml/2006/table">
            <a:tbl>
              <a:tblPr/>
              <a:tblGrid>
                <a:gridCol w="6480721"/>
              </a:tblGrid>
              <a:tr h="38100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1000" b="0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Государственная лицензия на занятие видом деятельности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«Перевозка грузов в сфере железнодорожного транспорта»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088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1000" b="0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Государственная лицензия на занятие видом деятельности  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«Транспортировка, включая транзитную, ядерных материалов, радиоактивных веществ, радиоизотопных источников ионизирующего излучения, радиоактивных отходов в пределах территории Республики Казахстан»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1000" b="0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Государственная лицензия на занятие видом деятельности  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"Медицинская деятельность"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2661" y="437347"/>
            <a:ext cx="16101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Palatino Linotype" pitchFamily="18" charset="0"/>
              </a:rPr>
              <a:t>ЛИЦЕНЗИИ</a:t>
            </a:r>
            <a:endParaRPr lang="ru-RU" sz="14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4664" y="1929770"/>
            <a:ext cx="61255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Palatino Linotype" pitchFamily="18" charset="0"/>
              </a:rPr>
              <a:t>ВИДЫ ДЕЯТЕЛЬНОСТИ,</a:t>
            </a:r>
          </a:p>
          <a:p>
            <a:r>
              <a:rPr lang="ru-RU" sz="1000" b="1" dirty="0" smtClean="0">
                <a:solidFill>
                  <a:srgbClr val="C00000"/>
                </a:solidFill>
                <a:latin typeface="Palatino Linotype" pitchFamily="18" charset="0"/>
              </a:rPr>
              <a:t>согласованные с Комитетом </a:t>
            </a:r>
            <a:r>
              <a:rPr lang="ru-RU" sz="1000" b="1" dirty="0">
                <a:solidFill>
                  <a:srgbClr val="C00000"/>
                </a:solidFill>
                <a:latin typeface="Palatino Linotype" pitchFamily="18" charset="0"/>
              </a:rPr>
              <a:t>по регулированию естественных монополий, защите конкуренции и прав </a:t>
            </a:r>
            <a:r>
              <a:rPr lang="ru-RU" sz="1000" b="1" dirty="0" smtClean="0">
                <a:solidFill>
                  <a:srgbClr val="C00000"/>
                </a:solidFill>
                <a:latin typeface="Palatino Linotype" pitchFamily="18" charset="0"/>
              </a:rPr>
              <a:t>потребителей МНЭ РК  </a:t>
            </a:r>
            <a:endParaRPr lang="ru-RU" sz="10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624" y="709857"/>
            <a:ext cx="6696744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624" y="2510057"/>
            <a:ext cx="6696744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3789040" y="8782580"/>
            <a:ext cx="295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06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31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529131"/>
              </p:ext>
            </p:extLst>
          </p:nvPr>
        </p:nvGraphicFramePr>
        <p:xfrm>
          <a:off x="116632" y="395536"/>
          <a:ext cx="6669360" cy="7373788"/>
        </p:xfrm>
        <a:graphic>
          <a:graphicData uri="http://schemas.openxmlformats.org/drawingml/2006/table">
            <a:tbl>
              <a:tblPr/>
              <a:tblGrid>
                <a:gridCol w="576064"/>
                <a:gridCol w="5040560"/>
                <a:gridCol w="1052736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15)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подготовка грузовых вагонов под погрузку для сторонних организаций 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ОКЭД-49200, 52240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16)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деятельность по таможенному декларированию грузов и транспортных средств 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ОКЭД-52291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17)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оказание работникам железнодорожного транспорта </a:t>
                      </a:r>
                      <a:r>
                        <a:rPr lang="ru-RU" sz="1000" b="1" kern="1200" dirty="0" err="1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санаторно</a:t>
                      </a: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– курортного лечения, внедрение и освоение современных профилактических, диагностических методов лечения больных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ОКЭД-86103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18)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услуги, связанные с перевозкой грузов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 49200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19)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аренда и субаренда помещений на объектах железнодорожного транспорта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 68201, 68202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20)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предоставление услуг тягового подвижного состава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ОКЭД-52219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21)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обеспечение безопасности движения в поездной и маневровой работе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 -52219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22)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организация выполнения плановых показателей использования локомотивного парка и локомотивных бригад с учетом выполнения норм непрерывной продолжительности их работы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 -52219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23)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внедрения автоматизированных  систем управления локомотивным парком, инвентарный учет на основе электронного паспорта 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 -52219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24)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предоставление услуги расшифровки скоростемерных лент и кассет регистрации КЛУБ, обработка маршрута машиниста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 -52219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25)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предоставление услуг локомотивных бригад (сопровождение локомотивов, обкатка локомотивных бригад)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 -52219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26)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содержание локомотивов во всех видах запаса и резерва в технически исправном состоянии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 -33171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27)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техническая организация работы локомотивов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 -33171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28)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заправка локомотивов горюче-смазочными материалами 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 -33171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29)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экипировка локомотивов маслом, водой, песком 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 -33171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30)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осуществление ремонта и технического обслуживания железнодорожного подвижного состава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 -33171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31)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оказание услуг по освидетельствованию колесных пар железнодорожного подвижного состава, осуществление ремонта и технического обслуживания колесных пар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 -33171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32)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оказание услуг по подготовке железнодорожного подвижного состава к работе в зимний (летний) период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 -33171 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33)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предоставление допуска тягового подвижного состава и мотор-вагонного подвижного состава на магистральную железнодорожную сеть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 -33171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34)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разработка и выполнение мероприятий по внедрению новых видов тягового подвижного состава, устройств для их эксплуатации и ремонта, разработанных на основе достижений науки и техники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 -71121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35)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предоставление мест в домах отдыха локомотивных бригад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 -55900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36)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оказание услуг по монтажу, ремонту и обслуживанию локомотивных  радиостанций, приборов безопасности АЛСН, устройств контроля бдительности машиниста 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ОКЭД-33125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37)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реализация отработанного моторного масла, неликвидных товарно-материальных запасов и оборудования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ОКЭД-46719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6632" y="107504"/>
            <a:ext cx="24673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  <a:latin typeface="Palatino Linotype" pitchFamily="18" charset="0"/>
              </a:rPr>
              <a:t>Виды </a:t>
            </a:r>
            <a:r>
              <a:rPr lang="ru-RU" sz="1000" b="1" dirty="0" smtClean="0">
                <a:solidFill>
                  <a:srgbClr val="C00000"/>
                </a:solidFill>
                <a:latin typeface="Palatino Linotype" pitchFamily="18" charset="0"/>
              </a:rPr>
              <a:t>деятельности (продолжение)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555638"/>
              </p:ext>
            </p:extLst>
          </p:nvPr>
        </p:nvGraphicFramePr>
        <p:xfrm>
          <a:off x="116632" y="7770956"/>
          <a:ext cx="6696744" cy="1049516"/>
        </p:xfrm>
        <a:graphic>
          <a:graphicData uri="http://schemas.openxmlformats.org/drawingml/2006/table">
            <a:tbl>
              <a:tblPr/>
              <a:tblGrid>
                <a:gridCol w="576064"/>
                <a:gridCol w="5040560"/>
                <a:gridCol w="1080120"/>
              </a:tblGrid>
              <a:tr h="4555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38)</a:t>
                      </a:r>
                    </a:p>
                  </a:txBody>
                  <a:tcPr marL="9428" marR="9428" marT="9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реализация активов, утративших полезность для использования в производстве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428" marR="9428" marT="9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ОКЭД-46719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428" marR="9428" marT="9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39)</a:t>
                      </a:r>
                    </a:p>
                  </a:txBody>
                  <a:tcPr marL="9428" marR="9428" marT="9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предоставление услуг по аренде локомотивов 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428" marR="9428" marT="9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ОКЭД-52219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428" marR="9428" marT="9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79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40)</a:t>
                      </a:r>
                    </a:p>
                  </a:txBody>
                  <a:tcPr marL="9428" marR="9428" marT="9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аренда помещений на объектах локомотивной инфраструктуры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428" marR="9428" marT="9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ОКЭД-68201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428" marR="9428" marT="9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98901" y="8869250"/>
            <a:ext cx="295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07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70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16024" y="683568"/>
            <a:ext cx="62373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Акционерное общество «Национальная компания «Қазақстан темiр жолы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»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688" y="179512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Palatino Linotype" pitchFamily="18" charset="0"/>
              </a:rPr>
              <a:t>ЕДИНСТВЕННЫЙ АКЦИОНЕР</a:t>
            </a:r>
            <a:endParaRPr lang="ru-RU" sz="1400" b="1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9618" y="539552"/>
            <a:ext cx="623371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9619" y="1403648"/>
            <a:ext cx="623371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02414" y="1043608"/>
            <a:ext cx="20464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Palatino Linotype" pitchFamily="18" charset="0"/>
              </a:rPr>
              <a:t>Рынок ценных бумаг</a:t>
            </a:r>
            <a:endParaRPr lang="ru-RU" sz="12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6632" y="1403648"/>
            <a:ext cx="6741368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Palatino Linotype" pitchFamily="18" charset="0"/>
              </a:rPr>
              <a:t>          Простая </a:t>
            </a:r>
            <a:r>
              <a:rPr lang="ru-RU" sz="1200" dirty="0">
                <a:latin typeface="Palatino Linotype" pitchFamily="18" charset="0"/>
              </a:rPr>
              <a:t>акция предоставляет Единственному акционеру право на принятие решений, выносимых на рассмотрение Единственного акционера,  право на получение дивидендов при наличии у АО «КТЖ-ГП» </a:t>
            </a:r>
            <a:r>
              <a:rPr lang="ru-RU" sz="1200" dirty="0" smtClean="0">
                <a:latin typeface="Palatino Linotype" pitchFamily="18" charset="0"/>
              </a:rPr>
              <a:t>чистого </a:t>
            </a:r>
            <a:r>
              <a:rPr lang="ru-RU" sz="1200" dirty="0">
                <a:latin typeface="Palatino Linotype" pitchFamily="18" charset="0"/>
              </a:rPr>
              <a:t>дохода на основании соответствующего решения Единственного акционера, а также части имущества АО «КТЖ-ГП» </a:t>
            </a:r>
            <a:r>
              <a:rPr lang="ru-RU" sz="1200" dirty="0" smtClean="0">
                <a:latin typeface="Palatino Linotype" pitchFamily="18" charset="0"/>
              </a:rPr>
              <a:t>при </a:t>
            </a:r>
            <a:r>
              <a:rPr lang="ru-RU" sz="1200" dirty="0">
                <a:latin typeface="Palatino Linotype" pitchFamily="18" charset="0"/>
              </a:rPr>
              <a:t>его ликвидации, в  порядке, установленном законодательством Республики Казахстан. Единственный акционер, владеющий простыми акциями АО «КТЖ-ГП</a:t>
            </a:r>
            <a:r>
              <a:rPr lang="ru-RU" sz="1200" dirty="0" smtClean="0">
                <a:latin typeface="Palatino Linotype" pitchFamily="18" charset="0"/>
              </a:rPr>
              <a:t>», </a:t>
            </a:r>
            <a:r>
              <a:rPr lang="ru-RU" sz="1200" dirty="0">
                <a:latin typeface="Palatino Linotype" pitchFamily="18" charset="0"/>
              </a:rPr>
              <a:t>имеет право преимущественной покупки простых акций или других ценных бумаг, конвертируемых в простые акции АО «КТЖ-ГП</a:t>
            </a:r>
            <a:r>
              <a:rPr lang="ru-RU" sz="1200" dirty="0" smtClean="0">
                <a:latin typeface="Palatino Linotype" pitchFamily="18" charset="0"/>
              </a:rPr>
              <a:t>». </a:t>
            </a:r>
            <a:r>
              <a:rPr lang="ru-RU" sz="1200" dirty="0">
                <a:latin typeface="Palatino Linotype" pitchFamily="18" charset="0"/>
              </a:rPr>
              <a:t>Порядок реализации права Единственного акционера на преимущественную покупку ценных бумаг АО «КТЖ-ГП» </a:t>
            </a:r>
            <a:r>
              <a:rPr lang="ru-RU" sz="1200" dirty="0" smtClean="0">
                <a:latin typeface="Palatino Linotype" pitchFamily="18" charset="0"/>
              </a:rPr>
              <a:t>и </a:t>
            </a:r>
            <a:r>
              <a:rPr lang="ru-RU" sz="1200" dirty="0">
                <a:latin typeface="Palatino Linotype" pitchFamily="18" charset="0"/>
              </a:rPr>
              <a:t>отказ от него устанавливается уполномоченным органом.</a:t>
            </a:r>
          </a:p>
          <a:p>
            <a:pPr algn="just"/>
            <a:r>
              <a:rPr lang="ru-RU" sz="1200" dirty="0">
                <a:latin typeface="Palatino Linotype" pitchFamily="18" charset="0"/>
              </a:rPr>
              <a:t> </a:t>
            </a:r>
            <a:r>
              <a:rPr lang="ru-RU" sz="1200" dirty="0" smtClean="0">
                <a:latin typeface="Palatino Linotype" pitchFamily="18" charset="0"/>
              </a:rPr>
              <a:t>         Количество </a:t>
            </a:r>
            <a:r>
              <a:rPr lang="ru-RU" sz="1200" dirty="0">
                <a:latin typeface="Palatino Linotype" pitchFamily="18" charset="0"/>
              </a:rPr>
              <a:t>объявленных ценных бумаг по состоянию на </a:t>
            </a:r>
            <a:r>
              <a:rPr lang="ru-RU" sz="1200" dirty="0" smtClean="0">
                <a:latin typeface="Palatino Linotype" pitchFamily="18" charset="0"/>
              </a:rPr>
              <a:t>31.12.2018 </a:t>
            </a:r>
            <a:r>
              <a:rPr lang="ru-RU" sz="1200" dirty="0">
                <a:latin typeface="Palatino Linotype" pitchFamily="18" charset="0"/>
              </a:rPr>
              <a:t>г. составило </a:t>
            </a:r>
            <a:r>
              <a:rPr lang="ru-RU" sz="1200" b="1" dirty="0">
                <a:latin typeface="Palatino Linotype" pitchFamily="18" charset="0"/>
              </a:rPr>
              <a:t>61 588 990 </a:t>
            </a:r>
            <a:r>
              <a:rPr lang="ru-RU" sz="1200" dirty="0">
                <a:latin typeface="Palatino Linotype" pitchFamily="18" charset="0"/>
              </a:rPr>
              <a:t>штук.</a:t>
            </a:r>
          </a:p>
          <a:p>
            <a:pPr algn="just"/>
            <a:r>
              <a:rPr lang="ru-RU" sz="1200" dirty="0" smtClean="0">
                <a:latin typeface="Palatino Linotype" pitchFamily="18" charset="0"/>
              </a:rPr>
              <a:t>           Количество </a:t>
            </a:r>
            <a:r>
              <a:rPr lang="ru-RU" sz="1200" dirty="0">
                <a:latin typeface="Palatino Linotype" pitchFamily="18" charset="0"/>
              </a:rPr>
              <a:t>размещенных ценных бумаг по состоянию на </a:t>
            </a:r>
            <a:r>
              <a:rPr lang="ru-RU" sz="1200" dirty="0" smtClean="0">
                <a:latin typeface="Palatino Linotype" pitchFamily="18" charset="0"/>
              </a:rPr>
              <a:t>31.12.2018 </a:t>
            </a:r>
            <a:r>
              <a:rPr lang="ru-RU" sz="1200" dirty="0">
                <a:latin typeface="Palatino Linotype" pitchFamily="18" charset="0"/>
              </a:rPr>
              <a:t>г. составило </a:t>
            </a:r>
            <a:r>
              <a:rPr lang="ru-RU" sz="1200" dirty="0" smtClean="0">
                <a:latin typeface="Palatino Linotype" pitchFamily="18" charset="0"/>
              </a:rPr>
              <a:t>       </a:t>
            </a:r>
            <a:r>
              <a:rPr lang="ru-RU" sz="1200" b="1" dirty="0" smtClean="0">
                <a:latin typeface="Palatino Linotype" pitchFamily="18" charset="0"/>
              </a:rPr>
              <a:t>59 776 220 </a:t>
            </a:r>
            <a:r>
              <a:rPr lang="ru-RU" sz="1200" dirty="0">
                <a:latin typeface="Palatino Linotype" pitchFamily="18" charset="0"/>
              </a:rPr>
              <a:t>штук.</a:t>
            </a:r>
          </a:p>
          <a:p>
            <a:pPr algn="just"/>
            <a:r>
              <a:rPr lang="ru-RU" sz="1200" dirty="0" smtClean="0">
                <a:latin typeface="Palatino Linotype" pitchFamily="18" charset="0"/>
              </a:rPr>
              <a:t>           Количество </a:t>
            </a:r>
            <a:r>
              <a:rPr lang="ru-RU" sz="1200" dirty="0">
                <a:latin typeface="Palatino Linotype" pitchFamily="18" charset="0"/>
              </a:rPr>
              <a:t>выкупленных АО «КТЖ-ГП» </a:t>
            </a:r>
            <a:r>
              <a:rPr lang="ru-RU" sz="1200" dirty="0" smtClean="0">
                <a:latin typeface="Palatino Linotype" pitchFamily="18" charset="0"/>
              </a:rPr>
              <a:t>ценных </a:t>
            </a:r>
            <a:r>
              <a:rPr lang="ru-RU" sz="1200" dirty="0">
                <a:latin typeface="Palatino Linotype" pitchFamily="18" charset="0"/>
              </a:rPr>
              <a:t>бумаг по состоянию на </a:t>
            </a:r>
            <a:r>
              <a:rPr lang="ru-RU" sz="1200" dirty="0" smtClean="0">
                <a:latin typeface="Palatino Linotype" pitchFamily="18" charset="0"/>
              </a:rPr>
              <a:t>31.12.2018 </a:t>
            </a:r>
            <a:r>
              <a:rPr lang="ru-RU" sz="1200" dirty="0">
                <a:latin typeface="Palatino Linotype" pitchFamily="18" charset="0"/>
              </a:rPr>
              <a:t>г. составило </a:t>
            </a:r>
            <a:r>
              <a:rPr lang="ru-RU" sz="1200" b="1" dirty="0">
                <a:latin typeface="Palatino Linotype" pitchFamily="18" charset="0"/>
              </a:rPr>
              <a:t>1 691 112 </a:t>
            </a:r>
            <a:r>
              <a:rPr lang="ru-RU" sz="1200" dirty="0">
                <a:latin typeface="Palatino Linotype" pitchFamily="18" charset="0"/>
              </a:rPr>
              <a:t>штук. </a:t>
            </a:r>
          </a:p>
          <a:p>
            <a:pPr algn="just"/>
            <a:r>
              <a:rPr lang="ru-RU" sz="1200" dirty="0" smtClean="0">
                <a:latin typeface="Palatino Linotype" pitchFamily="18" charset="0"/>
              </a:rPr>
              <a:t>            За 2018 </a:t>
            </a:r>
            <a:r>
              <a:rPr lang="ru-RU" sz="1200" dirty="0">
                <a:latin typeface="Palatino Linotype" pitchFamily="18" charset="0"/>
              </a:rPr>
              <a:t>год было размещено </a:t>
            </a:r>
            <a:r>
              <a:rPr lang="ru-RU" sz="1200" b="1" dirty="0" smtClean="0">
                <a:latin typeface="Palatino Linotype" pitchFamily="18" charset="0"/>
              </a:rPr>
              <a:t>66 511 </a:t>
            </a:r>
            <a:r>
              <a:rPr lang="ru-RU" sz="1200" dirty="0">
                <a:latin typeface="Palatino Linotype" pitchFamily="18" charset="0"/>
              </a:rPr>
              <a:t>простых акций. В оплату размещенных акций </a:t>
            </a:r>
            <a:r>
              <a:rPr lang="ru-RU" sz="1200" dirty="0" smtClean="0">
                <a:latin typeface="Palatino Linotype" pitchFamily="18" charset="0"/>
              </a:rPr>
              <a:t>АО «КТЖ-ГП» </a:t>
            </a:r>
            <a:r>
              <a:rPr lang="ru-RU" sz="1200" dirty="0">
                <a:latin typeface="Palatino Linotype" pitchFamily="18" charset="0"/>
              </a:rPr>
              <a:t>были внесены денежные средства и имущество. Уставный капитал за вышеуказанный период был увеличен на </a:t>
            </a:r>
            <a:r>
              <a:rPr lang="ru-RU" sz="1200" dirty="0" smtClean="0">
                <a:latin typeface="Palatino Linotype" pitchFamily="18" charset="0"/>
              </a:rPr>
              <a:t>43 221 970 </a:t>
            </a:r>
            <a:r>
              <a:rPr lang="ru-RU" sz="1200" dirty="0">
                <a:latin typeface="Palatino Linotype" pitchFamily="18" charset="0"/>
              </a:rPr>
              <a:t>тыс. тенге и по состоянию на </a:t>
            </a:r>
            <a:r>
              <a:rPr lang="ru-RU" sz="1200" dirty="0" smtClean="0">
                <a:latin typeface="Palatino Linotype" pitchFamily="18" charset="0"/>
              </a:rPr>
              <a:t>31.12.2018 </a:t>
            </a:r>
            <a:r>
              <a:rPr lang="ru-RU" sz="1200" dirty="0">
                <a:latin typeface="Palatino Linotype" pitchFamily="18" charset="0"/>
              </a:rPr>
              <a:t>г. составил </a:t>
            </a:r>
            <a:r>
              <a:rPr lang="ru-RU" sz="1200" b="1" dirty="0" smtClean="0">
                <a:latin typeface="Palatino Linotype" pitchFamily="18" charset="0"/>
              </a:rPr>
              <a:t>112 329 608 </a:t>
            </a:r>
            <a:r>
              <a:rPr lang="ru-RU" sz="1200" dirty="0">
                <a:latin typeface="Palatino Linotype" pitchFamily="18" charset="0"/>
              </a:rPr>
              <a:t>тыс. тенге. </a:t>
            </a:r>
          </a:p>
          <a:p>
            <a:pPr algn="just"/>
            <a:r>
              <a:rPr lang="ru-RU" sz="1200" dirty="0" smtClean="0">
                <a:latin typeface="Palatino Linotype" pitchFamily="18" charset="0"/>
              </a:rPr>
              <a:t>            В 2018 </a:t>
            </a:r>
            <a:r>
              <a:rPr lang="ru-RU" sz="1200" dirty="0">
                <a:latin typeface="Palatino Linotype" pitchFamily="18" charset="0"/>
              </a:rPr>
              <a:t>году финансовая поддержка АО «КТЖ-ГП» </a:t>
            </a:r>
            <a:r>
              <a:rPr lang="ru-RU" sz="1200" dirty="0" smtClean="0">
                <a:latin typeface="Palatino Linotype" pitchFamily="18" charset="0"/>
              </a:rPr>
              <a:t>государством </a:t>
            </a:r>
            <a:r>
              <a:rPr lang="ru-RU" sz="1200" dirty="0">
                <a:latin typeface="Palatino Linotype" pitchFamily="18" charset="0"/>
              </a:rPr>
              <a:t>не осуществлялась</a:t>
            </a:r>
            <a:r>
              <a:rPr lang="ru-RU" sz="1200" dirty="0" smtClean="0">
                <a:latin typeface="Palatino Linotype" pitchFamily="18" charset="0"/>
              </a:rPr>
              <a:t>.</a:t>
            </a:r>
          </a:p>
          <a:p>
            <a:pPr algn="just"/>
            <a:r>
              <a:rPr lang="ru-RU" sz="1200" dirty="0" smtClean="0">
                <a:latin typeface="Palatino Linotype" pitchFamily="18" charset="0"/>
              </a:rPr>
              <a:t>            В </a:t>
            </a:r>
            <a:r>
              <a:rPr lang="ru-RU" sz="1200" dirty="0">
                <a:latin typeface="Palatino Linotype" pitchFamily="18" charset="0"/>
              </a:rPr>
              <a:t>рамках управления долговыми обязательствами </a:t>
            </a:r>
            <a:r>
              <a:rPr lang="ru-RU" sz="1200" dirty="0" smtClean="0">
                <a:latin typeface="Palatino Linotype" pitchFamily="18" charset="0"/>
              </a:rPr>
              <a:t>ведется </a:t>
            </a:r>
            <a:r>
              <a:rPr lang="ru-RU" sz="1200" dirty="0">
                <a:latin typeface="Palatino Linotype" pitchFamily="18" charset="0"/>
              </a:rPr>
              <a:t>работа по обслуживанию займов. До настоящего времени АО «КТЖ-грузовые перевозки» не допущено ни одного случая нарушения по кредитным обязательствам. </a:t>
            </a:r>
          </a:p>
          <a:p>
            <a:pPr algn="just"/>
            <a:r>
              <a:rPr lang="ru-RU" sz="1200" dirty="0">
                <a:latin typeface="Palatino Linotype" pitchFamily="18" charset="0"/>
              </a:rPr>
              <a:t>В 2017 году АО «НК «КТЖ» совершила сделку по выпуску облигаций на сумму 15 млрд. российских рублей, со сроком – 5 лет, со ставкой – 8,75 процентов годовых, которая является дебютным выпуском иностранного эмитента из числа компаний стран СНГ на российском рынке. Эмитентом по вышеуказанным облигациям выступила дочерняя организация АО «НК «КТЖ», АО «КТЖ-грузовые перевозки»  и АО «Қазтеміртранс» - ООО «КТЖ Финанс». Сумма займа, предоставленная ООО «КТЖ Финанс», составила 4 млрд. российских рублей, под ставку вознаграждения 9,85 процентов годовых, со сроком погашения до 01.06.2022г. для целей рефинансирования займа, полученного от АО «Самрук-Қазына» на приобретение локомотивов, и финансирование деятельности АО «КТЖ-Грузовые перевозки».</a:t>
            </a:r>
          </a:p>
          <a:p>
            <a:pPr algn="just"/>
            <a:r>
              <a:rPr lang="ru-RU" sz="1200" dirty="0" smtClean="0">
                <a:latin typeface="Palatino Linotype" pitchFamily="18" charset="0"/>
              </a:rPr>
              <a:t>           В </a:t>
            </a:r>
            <a:r>
              <a:rPr lang="ru-RU" sz="1200" dirty="0">
                <a:latin typeface="Palatino Linotype" pitchFamily="18" charset="0"/>
              </a:rPr>
              <a:t>2017 году была увеличена доля АО «КТЖ-Грузовые перевозки» в уставном капитале ООО «КТЖ Финанс» с 1 процента до </a:t>
            </a:r>
            <a:r>
              <a:rPr lang="ru-RU" sz="1200" dirty="0" smtClean="0">
                <a:latin typeface="Palatino Linotype" pitchFamily="18" charset="0"/>
              </a:rPr>
              <a:t>10,09 </a:t>
            </a:r>
            <a:r>
              <a:rPr lang="ru-RU" sz="1200" dirty="0">
                <a:latin typeface="Palatino Linotype" pitchFamily="18" charset="0"/>
              </a:rPr>
              <a:t>процентов.</a:t>
            </a:r>
          </a:p>
          <a:p>
            <a:pPr algn="just"/>
            <a:r>
              <a:rPr lang="ru-RU" sz="1200" dirty="0">
                <a:latin typeface="Palatino Linotype" pitchFamily="18" charset="0"/>
              </a:rPr>
              <a:t>Кроме того, заем от АО «НК «ҚТЖ» на сумму $250 млн. со сроком погашения в 2020 году был пролонгирован до 2027 года, со ставкой вознаграждения 6,375% годовых за счет размещения АО «НК «ҚТЖ»  в  ноябре  2017 года десятилетних еврооблигации объемом $780 млн</a:t>
            </a:r>
            <a:r>
              <a:rPr lang="ru-RU" sz="1200" dirty="0" smtClean="0">
                <a:latin typeface="Palatino Linotype" pitchFamily="18" charset="0"/>
              </a:rPr>
              <a:t>.</a:t>
            </a:r>
            <a:endParaRPr lang="ru-RU" sz="1200" dirty="0">
              <a:latin typeface="Palatino Linotyp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9040" y="8782580"/>
            <a:ext cx="2952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КТЖ-ГП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|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2018</a:t>
            </a:r>
            <a:r>
              <a:rPr lang="ru-RU" sz="1050" baseline="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ГОДОВОЙ ОТЧЕТ               08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6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MZlGRWE0Gj_x3lxiQs.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mdihSdO0.ZIDOr8CO6q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sD8B8P8kS6ZefJ.j3LW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pxh.UHaBUGieS807ZSMc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sD8B8P8kS6ZefJ.j3LW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mdihSdO0.ZIDOr8CO6q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4ztAtT9UKwTOxYT4NP2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pxh.UHaBUGieS807ZSMc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mdihSdO0.ZIDOr8CO6q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sD8B8P8kS6ZefJ.j3LW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pxh.UHaBUGieS807ZSMc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mdihSdO0.ZIDOr8CO6q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sD8B8P8kS6ZefJ.j3LW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pxh.UHaBUGieS807ZSMcg"/>
</p:tagLst>
</file>

<file path=ppt/theme/_rels/themeOverr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theme/_rels/themeOverr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theme/_rels/themeOverr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19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7770</TotalTime>
  <Words>11288</Words>
  <Application>Microsoft Office PowerPoint</Application>
  <PresentationFormat>Экран (4:3)</PresentationFormat>
  <Paragraphs>1110</Paragraphs>
  <Slides>43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43</vt:i4>
      </vt:variant>
    </vt:vector>
  </HeadingPairs>
  <TitlesOfParts>
    <vt:vector size="47" baseType="lpstr">
      <vt:lpstr>Тема Office</vt:lpstr>
      <vt:lpstr>Лист</vt:lpstr>
      <vt:lpstr>Photo Editor Photo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Жарас Б  Мусабеков</dc:creator>
  <cp:lastModifiedBy>Дидар Бухарбаев</cp:lastModifiedBy>
  <cp:revision>523</cp:revision>
  <cp:lastPrinted>2018-05-17T11:38:44Z</cp:lastPrinted>
  <dcterms:created xsi:type="dcterms:W3CDTF">2018-05-04T11:36:14Z</dcterms:created>
  <dcterms:modified xsi:type="dcterms:W3CDTF">2020-01-06T05:20:51Z</dcterms:modified>
</cp:coreProperties>
</file>