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76580"/>
          </a:xfrm>
          <a:custGeom>
            <a:avLst/>
            <a:gdLst/>
            <a:ahLst/>
            <a:cxnLst/>
            <a:rect l="l" t="t" r="r" b="b"/>
            <a:pathLst>
              <a:path w="9144000" h="576580">
                <a:moveTo>
                  <a:pt x="9144000" y="0"/>
                </a:moveTo>
                <a:lnTo>
                  <a:pt x="0" y="0"/>
                </a:lnTo>
                <a:lnTo>
                  <a:pt x="0" y="576072"/>
                </a:lnTo>
                <a:lnTo>
                  <a:pt x="9144000" y="576072"/>
                </a:lnTo>
                <a:lnTo>
                  <a:pt x="9144000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240" y="113792"/>
            <a:ext cx="7843519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0" Type="http://schemas.openxmlformats.org/officeDocument/2006/relationships/image" Target="../media/image36.jp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0240" y="113792"/>
            <a:ext cx="42240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ОХРАНА</a:t>
            </a:r>
            <a:r>
              <a:rPr spc="-50" dirty="0"/>
              <a:t> </a:t>
            </a:r>
            <a:r>
              <a:rPr spc="-5" dirty="0"/>
              <a:t>ОКРУЖАЮЩЕЙ</a:t>
            </a:r>
            <a:r>
              <a:rPr spc="-40" dirty="0"/>
              <a:t> </a:t>
            </a:r>
            <a:r>
              <a:rPr dirty="0"/>
              <a:t>СРЕДЫ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8805" y="647827"/>
            <a:ext cx="8411210" cy="2112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Times New Roman"/>
                <a:cs typeface="Times New Roman"/>
              </a:rPr>
              <a:t>ТОО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«КТЖ-Грузовые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перевозки»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руководствуется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международными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экологическими </a:t>
            </a:r>
            <a:r>
              <a:rPr sz="1600" spc="-5" dirty="0">
                <a:latin typeface="Times New Roman"/>
                <a:cs typeface="Times New Roman"/>
              </a:rPr>
              <a:t> стандартами. </a:t>
            </a:r>
            <a:r>
              <a:rPr sz="1600" dirty="0">
                <a:latin typeface="Times New Roman"/>
                <a:cs typeface="Times New Roman"/>
              </a:rPr>
              <a:t>Рациональное </a:t>
            </a:r>
            <a:r>
              <a:rPr sz="1600" spc="-5" dirty="0">
                <a:latin typeface="Times New Roman"/>
                <a:cs typeface="Times New Roman"/>
              </a:rPr>
              <a:t>использование </a:t>
            </a:r>
            <a:r>
              <a:rPr sz="1600" spc="-10" dirty="0">
                <a:latin typeface="Times New Roman"/>
                <a:cs typeface="Times New Roman"/>
              </a:rPr>
              <a:t>природных </a:t>
            </a:r>
            <a:r>
              <a:rPr sz="1600" dirty="0">
                <a:latin typeface="Times New Roman"/>
                <a:cs typeface="Times New Roman"/>
              </a:rPr>
              <a:t>ресурсов </a:t>
            </a:r>
            <a:r>
              <a:rPr sz="1600" spc="-5" dirty="0">
                <a:latin typeface="Times New Roman"/>
                <a:cs typeface="Times New Roman"/>
              </a:rPr>
              <a:t>и сохранение </a:t>
            </a:r>
            <a:r>
              <a:rPr sz="1600" spc="-10" dirty="0">
                <a:latin typeface="Times New Roman"/>
                <a:cs typeface="Times New Roman"/>
              </a:rPr>
              <a:t>благоприятной 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экологической </a:t>
            </a:r>
            <a:r>
              <a:rPr sz="1600" spc="-10" dirty="0">
                <a:latin typeface="Times New Roman"/>
                <a:cs typeface="Times New Roman"/>
              </a:rPr>
              <a:t>ситуации </a:t>
            </a:r>
            <a:r>
              <a:rPr sz="1600" spc="-5" dirty="0">
                <a:latin typeface="Times New Roman"/>
                <a:cs typeface="Times New Roman"/>
              </a:rPr>
              <a:t>в </a:t>
            </a:r>
            <a:r>
              <a:rPr sz="1600" dirty="0">
                <a:latin typeface="Times New Roman"/>
                <a:cs typeface="Times New Roman"/>
              </a:rPr>
              <a:t>регионах </a:t>
            </a:r>
            <a:r>
              <a:rPr sz="1600" spc="-10" dirty="0">
                <a:latin typeface="Times New Roman"/>
                <a:cs typeface="Times New Roman"/>
              </a:rPr>
              <a:t>Республики Казахстан </a:t>
            </a:r>
            <a:r>
              <a:rPr sz="1600" spc="-5" dirty="0">
                <a:latin typeface="Times New Roman"/>
                <a:cs typeface="Times New Roman"/>
              </a:rPr>
              <a:t>являются </a:t>
            </a:r>
            <a:r>
              <a:rPr sz="1600" dirty="0">
                <a:latin typeface="Times New Roman"/>
                <a:cs typeface="Times New Roman"/>
              </a:rPr>
              <a:t>основными приоритетами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Товарищества.</a:t>
            </a:r>
            <a:endParaRPr sz="1600" dirty="0">
              <a:latin typeface="Times New Roman"/>
              <a:cs typeface="Times New Roman"/>
            </a:endParaRPr>
          </a:p>
          <a:p>
            <a:pPr marL="12700" marR="77470" algn="just">
              <a:lnSpc>
                <a:spcPct val="100000"/>
              </a:lnSpc>
              <a:spcBef>
                <a:spcPts val="1070"/>
              </a:spcBef>
            </a:pPr>
            <a:r>
              <a:rPr sz="1600" spc="-5" dirty="0">
                <a:latin typeface="Times New Roman"/>
                <a:cs typeface="Times New Roman"/>
              </a:rPr>
              <a:t>Стратегическая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цель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ТОО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«КТЖ-Грузовые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перевозки»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-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последовательное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снижение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техногенной</a:t>
            </a:r>
            <a:r>
              <a:rPr sz="1600" spc="-5" dirty="0">
                <a:latin typeface="Times New Roman"/>
                <a:cs typeface="Times New Roman"/>
              </a:rPr>
              <a:t> нагрузки</a:t>
            </a:r>
            <a:r>
              <a:rPr sz="1600" dirty="0">
                <a:latin typeface="Times New Roman"/>
                <a:cs typeface="Times New Roman"/>
              </a:rPr>
              <a:t> на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окружающую</a:t>
            </a:r>
            <a:r>
              <a:rPr sz="1600" spc="-5" dirty="0">
                <a:latin typeface="Times New Roman"/>
                <a:cs typeface="Times New Roman"/>
              </a:rPr>
              <a:t> среду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климат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помощью</a:t>
            </a:r>
            <a:r>
              <a:rPr sz="1600" spc="-5" dirty="0">
                <a:latin typeface="Times New Roman"/>
                <a:cs typeface="Times New Roman"/>
              </a:rPr>
              <a:t> внедрения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наилучших </a:t>
            </a:r>
            <a:r>
              <a:rPr sz="1600" dirty="0">
                <a:latin typeface="Times New Roman"/>
                <a:cs typeface="Times New Roman"/>
              </a:rPr>
              <a:t> доступных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технологий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 err="1">
                <a:latin typeface="Times New Roman"/>
                <a:cs typeface="Times New Roman"/>
              </a:rPr>
              <a:t>оборудовани</a:t>
            </a:r>
            <a:r>
              <a:rPr lang="ru-RU" sz="1600" spc="-15" dirty="0">
                <a:latin typeface="Times New Roman"/>
                <a:cs typeface="Times New Roman"/>
              </a:rPr>
              <a:t>я</a:t>
            </a:r>
            <a:r>
              <a:rPr sz="1600" spc="-15" dirty="0">
                <a:latin typeface="Times New Roman"/>
                <a:cs typeface="Times New Roman"/>
              </a:rPr>
              <a:t>,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 также</a:t>
            </a:r>
            <a:r>
              <a:rPr sz="1600" spc="5" dirty="0">
                <a:latin typeface="Times New Roman"/>
                <a:cs typeface="Times New Roman"/>
              </a:rPr>
              <a:t> за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счет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повышения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уровня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автоматизации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управления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технологическими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процессами.</a:t>
            </a:r>
          </a:p>
        </p:txBody>
      </p:sp>
      <p:sp>
        <p:nvSpPr>
          <p:cNvPr id="4" name="object 4"/>
          <p:cNvSpPr/>
          <p:nvPr/>
        </p:nvSpPr>
        <p:spPr>
          <a:xfrm>
            <a:off x="464819" y="3206495"/>
            <a:ext cx="2308860" cy="2985770"/>
          </a:xfrm>
          <a:custGeom>
            <a:avLst/>
            <a:gdLst/>
            <a:ahLst/>
            <a:cxnLst/>
            <a:rect l="l" t="t" r="r" b="b"/>
            <a:pathLst>
              <a:path w="2308860" h="2985770">
                <a:moveTo>
                  <a:pt x="2308860" y="0"/>
                </a:moveTo>
                <a:lnTo>
                  <a:pt x="0" y="0"/>
                </a:lnTo>
                <a:lnTo>
                  <a:pt x="0" y="2985516"/>
                </a:lnTo>
                <a:lnTo>
                  <a:pt x="2308860" y="2985516"/>
                </a:lnTo>
                <a:lnTo>
                  <a:pt x="2308860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4819" y="3206495"/>
            <a:ext cx="2308860" cy="298577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91440" algn="just">
              <a:lnSpc>
                <a:spcPct val="100000"/>
              </a:lnSpc>
              <a:spcBef>
                <a:spcPts val="334"/>
              </a:spcBef>
            </a:pPr>
            <a:r>
              <a:rPr sz="1200" b="1" spc="-5" dirty="0">
                <a:latin typeface="Times New Roman"/>
                <a:cs typeface="Times New Roman"/>
              </a:rPr>
              <a:t>Экологический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менеджмент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91440" marR="83820" algn="just">
              <a:lnSpc>
                <a:spcPct val="100000"/>
              </a:lnSpc>
              <a:spcBef>
                <a:spcPts val="1105"/>
              </a:spcBef>
            </a:pPr>
            <a:r>
              <a:rPr sz="1000" spc="-5" dirty="0">
                <a:latin typeface="Times New Roman"/>
                <a:cs typeface="Times New Roman"/>
              </a:rPr>
              <a:t>Система </a:t>
            </a:r>
            <a:r>
              <a:rPr sz="1000" dirty="0">
                <a:latin typeface="Times New Roman"/>
                <a:cs typeface="Times New Roman"/>
              </a:rPr>
              <a:t>экологического менеджмента </a:t>
            </a:r>
            <a:r>
              <a:rPr sz="1000" spc="-2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является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частью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Интегрированной </a:t>
            </a:r>
            <a:r>
              <a:rPr sz="1000" dirty="0">
                <a:latin typeface="Times New Roman"/>
                <a:cs typeface="Times New Roman"/>
              </a:rPr>
              <a:t> системы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управления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промышленной </a:t>
            </a:r>
            <a:r>
              <a:rPr sz="1000" spc="-2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безопасностью,</a:t>
            </a:r>
            <a:r>
              <a:rPr sz="1000" dirty="0">
                <a:latin typeface="Times New Roman"/>
                <a:cs typeface="Times New Roman"/>
              </a:rPr>
              <a:t> охраной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труда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окружающей</a:t>
            </a:r>
            <a:r>
              <a:rPr sz="1000" dirty="0">
                <a:latin typeface="Times New Roman"/>
                <a:cs typeface="Times New Roman"/>
              </a:rPr>
              <a:t> среды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(ПБ,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ОТ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ОС),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сертифицированной</a:t>
            </a:r>
            <a:r>
              <a:rPr sz="1000" dirty="0">
                <a:latin typeface="Times New Roman"/>
                <a:cs typeface="Times New Roman"/>
              </a:rPr>
              <a:t> на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соответствие </a:t>
            </a:r>
            <a:r>
              <a:rPr sz="1000" spc="-2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международным</a:t>
            </a:r>
            <a:r>
              <a:rPr sz="1000" spc="2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стандартам</a:t>
            </a:r>
            <a:r>
              <a:rPr sz="1000" spc="254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ISO </a:t>
            </a:r>
            <a:r>
              <a:rPr sz="1000" spc="-2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14001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ISO </a:t>
            </a:r>
            <a:r>
              <a:rPr sz="1000" dirty="0">
                <a:latin typeface="Times New Roman"/>
                <a:cs typeface="Times New Roman"/>
              </a:rPr>
              <a:t>45001.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276" y="3500628"/>
            <a:ext cx="1799844" cy="1080516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3345179" y="3206495"/>
            <a:ext cx="2308860" cy="2955290"/>
          </a:xfrm>
          <a:custGeom>
            <a:avLst/>
            <a:gdLst/>
            <a:ahLst/>
            <a:cxnLst/>
            <a:rect l="l" t="t" r="r" b="b"/>
            <a:pathLst>
              <a:path w="2308860" h="2955290">
                <a:moveTo>
                  <a:pt x="2308860" y="0"/>
                </a:moveTo>
                <a:lnTo>
                  <a:pt x="0" y="0"/>
                </a:lnTo>
                <a:lnTo>
                  <a:pt x="0" y="2955035"/>
                </a:lnTo>
                <a:lnTo>
                  <a:pt x="2308860" y="2955035"/>
                </a:lnTo>
                <a:lnTo>
                  <a:pt x="2308860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29584" y="3236214"/>
            <a:ext cx="1957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Экологический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мониторинг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36620" y="4699508"/>
            <a:ext cx="2138045" cy="139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95"/>
              </a:spcBef>
              <a:tabLst>
                <a:tab pos="804545" algn="l"/>
                <a:tab pos="2082164" algn="l"/>
              </a:tabLst>
            </a:pPr>
            <a:r>
              <a:rPr sz="1000" spc="-10" dirty="0">
                <a:latin typeface="Times New Roman"/>
                <a:cs typeface="Times New Roman"/>
              </a:rPr>
              <a:t>С</a:t>
            </a:r>
            <a:r>
              <a:rPr sz="1000" spc="-15" dirty="0">
                <a:latin typeface="Times New Roman"/>
                <a:cs typeface="Times New Roman"/>
              </a:rPr>
              <a:t>и</a:t>
            </a:r>
            <a:r>
              <a:rPr sz="1000" spc="5" dirty="0">
                <a:latin typeface="Times New Roman"/>
                <a:cs typeface="Times New Roman"/>
              </a:rPr>
              <a:t>с</a:t>
            </a:r>
            <a:r>
              <a:rPr sz="1000" spc="-10" dirty="0">
                <a:latin typeface="Times New Roman"/>
                <a:cs typeface="Times New Roman"/>
              </a:rPr>
              <a:t>т</a:t>
            </a:r>
            <a:r>
              <a:rPr sz="1000" spc="5" dirty="0">
                <a:latin typeface="Times New Roman"/>
                <a:cs typeface="Times New Roman"/>
              </a:rPr>
              <a:t>е</a:t>
            </a:r>
            <a:r>
              <a:rPr sz="1000" dirty="0">
                <a:latin typeface="Times New Roman"/>
                <a:cs typeface="Times New Roman"/>
              </a:rPr>
              <a:t>м</a:t>
            </a:r>
            <a:r>
              <a:rPr sz="1000" spc="-5" dirty="0">
                <a:latin typeface="Times New Roman"/>
                <a:cs typeface="Times New Roman"/>
              </a:rPr>
              <a:t>а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spc="-15" dirty="0">
                <a:latin typeface="Times New Roman"/>
                <a:cs typeface="Times New Roman"/>
              </a:rPr>
              <a:t>п</a:t>
            </a:r>
            <a:r>
              <a:rPr sz="1000" dirty="0">
                <a:latin typeface="Times New Roman"/>
                <a:cs typeface="Times New Roman"/>
              </a:rPr>
              <a:t>ро</a:t>
            </a:r>
            <a:r>
              <a:rPr sz="1000" spc="-15" dirty="0">
                <a:latin typeface="Times New Roman"/>
                <a:cs typeface="Times New Roman"/>
              </a:rPr>
              <a:t>и</a:t>
            </a:r>
            <a:r>
              <a:rPr sz="1000" spc="5" dirty="0">
                <a:latin typeface="Times New Roman"/>
                <a:cs typeface="Times New Roman"/>
              </a:rPr>
              <a:t>з</a:t>
            </a:r>
            <a:r>
              <a:rPr sz="1000" spc="-10" dirty="0">
                <a:latin typeface="Times New Roman"/>
                <a:cs typeface="Times New Roman"/>
              </a:rPr>
              <a:t>в</a:t>
            </a:r>
            <a:r>
              <a:rPr sz="1000" spc="-5" dirty="0">
                <a:latin typeface="Times New Roman"/>
                <a:cs typeface="Times New Roman"/>
              </a:rPr>
              <a:t>о</a:t>
            </a:r>
            <a:r>
              <a:rPr sz="1000" dirty="0">
                <a:latin typeface="Times New Roman"/>
                <a:cs typeface="Times New Roman"/>
              </a:rPr>
              <a:t>д</a:t>
            </a:r>
            <a:r>
              <a:rPr sz="1000" spc="-5" dirty="0">
                <a:latin typeface="Times New Roman"/>
                <a:cs typeface="Times New Roman"/>
              </a:rPr>
              <a:t>с</a:t>
            </a:r>
            <a:r>
              <a:rPr sz="1000" spc="5" dirty="0">
                <a:latin typeface="Times New Roman"/>
                <a:cs typeface="Times New Roman"/>
              </a:rPr>
              <a:t>т</a:t>
            </a:r>
            <a:r>
              <a:rPr sz="1000" spc="-10" dirty="0">
                <a:latin typeface="Times New Roman"/>
                <a:cs typeface="Times New Roman"/>
              </a:rPr>
              <a:t>в</a:t>
            </a:r>
            <a:r>
              <a:rPr sz="1000" spc="5" dirty="0">
                <a:latin typeface="Times New Roman"/>
                <a:cs typeface="Times New Roman"/>
              </a:rPr>
              <a:t>е</a:t>
            </a:r>
            <a:r>
              <a:rPr sz="1000" dirty="0">
                <a:latin typeface="Times New Roman"/>
                <a:cs typeface="Times New Roman"/>
              </a:rPr>
              <a:t>н</a:t>
            </a:r>
            <a:r>
              <a:rPr sz="1000" spc="-15" dirty="0">
                <a:latin typeface="Times New Roman"/>
                <a:cs typeface="Times New Roman"/>
              </a:rPr>
              <a:t>н</a:t>
            </a:r>
            <a:r>
              <a:rPr sz="1000" spc="-5" dirty="0">
                <a:latin typeface="Times New Roman"/>
                <a:cs typeface="Times New Roman"/>
              </a:rPr>
              <a:t>о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spc="-5" dirty="0">
                <a:latin typeface="Times New Roman"/>
                <a:cs typeface="Times New Roman"/>
              </a:rPr>
              <a:t>-  экологического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контроля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(ПЭК) </a:t>
            </a:r>
            <a:r>
              <a:rPr sz="1000" spc="-2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внедрена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во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всех</a:t>
            </a:r>
            <a:r>
              <a:rPr sz="1000" spc="2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филиалах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ТОО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«КТЖ-ГП».</a:t>
            </a:r>
            <a:endParaRPr sz="1000">
              <a:latin typeface="Times New Roman"/>
              <a:cs typeface="Times New Roman"/>
            </a:endParaRPr>
          </a:p>
          <a:p>
            <a:pPr marR="5080" algn="just">
              <a:lnSpc>
                <a:spcPct val="100000"/>
              </a:lnSpc>
              <a:tabLst>
                <a:tab pos="1278255" algn="l"/>
              </a:tabLst>
            </a:pPr>
            <a:r>
              <a:rPr sz="1000" spc="-10" dirty="0">
                <a:latin typeface="Times New Roman"/>
                <a:cs typeface="Times New Roman"/>
              </a:rPr>
              <a:t>К</a:t>
            </a:r>
            <a:r>
              <a:rPr sz="1000" dirty="0">
                <a:latin typeface="Times New Roman"/>
                <a:cs typeface="Times New Roman"/>
              </a:rPr>
              <a:t>ом</a:t>
            </a:r>
            <a:r>
              <a:rPr sz="1000" spc="-15" dirty="0">
                <a:latin typeface="Times New Roman"/>
                <a:cs typeface="Times New Roman"/>
              </a:rPr>
              <a:t>п</a:t>
            </a:r>
            <a:r>
              <a:rPr sz="1000" dirty="0">
                <a:latin typeface="Times New Roman"/>
                <a:cs typeface="Times New Roman"/>
              </a:rPr>
              <a:t>он</a:t>
            </a:r>
            <a:r>
              <a:rPr sz="1000" spc="5" dirty="0">
                <a:latin typeface="Times New Roman"/>
                <a:cs typeface="Times New Roman"/>
              </a:rPr>
              <a:t>е</a:t>
            </a:r>
            <a:r>
              <a:rPr sz="1000" spc="-15" dirty="0">
                <a:latin typeface="Times New Roman"/>
                <a:cs typeface="Times New Roman"/>
              </a:rPr>
              <a:t>н</a:t>
            </a:r>
            <a:r>
              <a:rPr sz="1000" spc="-10" dirty="0">
                <a:latin typeface="Times New Roman"/>
                <a:cs typeface="Times New Roman"/>
              </a:rPr>
              <a:t>т</a:t>
            </a:r>
            <a:r>
              <a:rPr sz="1000" spc="5" dirty="0">
                <a:latin typeface="Times New Roman"/>
                <a:cs typeface="Times New Roman"/>
              </a:rPr>
              <a:t>а</a:t>
            </a:r>
            <a:r>
              <a:rPr sz="1000" dirty="0">
                <a:latin typeface="Times New Roman"/>
                <a:cs typeface="Times New Roman"/>
              </a:rPr>
              <a:t>м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spc="-5" dirty="0">
                <a:latin typeface="Times New Roman"/>
                <a:cs typeface="Times New Roman"/>
              </a:rPr>
              <a:t>э</a:t>
            </a:r>
            <a:r>
              <a:rPr sz="1000" spc="-10" dirty="0">
                <a:latin typeface="Times New Roman"/>
                <a:cs typeface="Times New Roman"/>
              </a:rPr>
              <a:t>к</a:t>
            </a:r>
            <a:r>
              <a:rPr sz="1000" dirty="0">
                <a:latin typeface="Times New Roman"/>
                <a:cs typeface="Times New Roman"/>
              </a:rPr>
              <a:t>оло</a:t>
            </a:r>
            <a:r>
              <a:rPr sz="1000" spc="-10" dirty="0">
                <a:latin typeface="Times New Roman"/>
                <a:cs typeface="Times New Roman"/>
              </a:rPr>
              <a:t>г</a:t>
            </a:r>
            <a:r>
              <a:rPr sz="1000" spc="-15" dirty="0">
                <a:latin typeface="Times New Roman"/>
                <a:cs typeface="Times New Roman"/>
              </a:rPr>
              <a:t>и</a:t>
            </a:r>
            <a:r>
              <a:rPr sz="1000" spc="-5" dirty="0">
                <a:latin typeface="Times New Roman"/>
                <a:cs typeface="Times New Roman"/>
              </a:rPr>
              <a:t>че</a:t>
            </a:r>
            <a:r>
              <a:rPr sz="1000" spc="10" dirty="0">
                <a:latin typeface="Times New Roman"/>
                <a:cs typeface="Times New Roman"/>
              </a:rPr>
              <a:t>с</a:t>
            </a:r>
            <a:r>
              <a:rPr sz="1000" spc="-10" dirty="0">
                <a:latin typeface="Times New Roman"/>
                <a:cs typeface="Times New Roman"/>
              </a:rPr>
              <a:t>к</a:t>
            </a:r>
            <a:r>
              <a:rPr sz="1000" dirty="0">
                <a:latin typeface="Times New Roman"/>
                <a:cs typeface="Times New Roman"/>
              </a:rPr>
              <a:t>о</a:t>
            </a:r>
            <a:r>
              <a:rPr sz="1000" spc="-10" dirty="0">
                <a:latin typeface="Times New Roman"/>
                <a:cs typeface="Times New Roman"/>
              </a:rPr>
              <a:t>го  </a:t>
            </a:r>
            <a:r>
              <a:rPr sz="1000" spc="-5" dirty="0">
                <a:latin typeface="Times New Roman"/>
                <a:cs typeface="Times New Roman"/>
              </a:rPr>
              <a:t>мониторинга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являются</a:t>
            </a:r>
            <a:r>
              <a:rPr sz="1000" dirty="0">
                <a:latin typeface="Times New Roman"/>
                <a:cs typeface="Times New Roman"/>
              </a:rPr>
              <a:t> исследование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состояния</a:t>
            </a:r>
            <a:r>
              <a:rPr sz="1000" dirty="0">
                <a:latin typeface="Times New Roman"/>
                <a:cs typeface="Times New Roman"/>
              </a:rPr>
              <a:t> атмосферного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воздуха,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почвы,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воды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на</a:t>
            </a:r>
            <a:r>
              <a:rPr sz="1000" dirty="0">
                <a:latin typeface="Times New Roman"/>
                <a:cs typeface="Times New Roman"/>
              </a:rPr>
              <a:t> стационарных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объектах.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6535" y="3476244"/>
            <a:ext cx="1944624" cy="1085087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6300215" y="3186683"/>
            <a:ext cx="2417445" cy="2955290"/>
          </a:xfrm>
          <a:custGeom>
            <a:avLst/>
            <a:gdLst/>
            <a:ahLst/>
            <a:cxnLst/>
            <a:rect l="l" t="t" r="r" b="b"/>
            <a:pathLst>
              <a:path w="2417445" h="2955290">
                <a:moveTo>
                  <a:pt x="2417064" y="0"/>
                </a:moveTo>
                <a:lnTo>
                  <a:pt x="0" y="0"/>
                </a:lnTo>
                <a:lnTo>
                  <a:pt x="0" y="2955035"/>
                </a:lnTo>
                <a:lnTo>
                  <a:pt x="2417064" y="2955035"/>
                </a:lnTo>
                <a:lnTo>
                  <a:pt x="2417064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613906" y="3216402"/>
            <a:ext cx="1802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9445" marR="5080" indent="-640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Снижение </a:t>
            </a:r>
            <a:r>
              <a:rPr sz="1200" b="1" spc="-5" dirty="0">
                <a:latin typeface="Times New Roman"/>
                <a:cs typeface="Times New Roman"/>
              </a:rPr>
              <a:t>воздействия </a:t>
            </a:r>
            <a:r>
              <a:rPr sz="1200" b="1" dirty="0">
                <a:latin typeface="Times New Roman"/>
                <a:cs typeface="Times New Roman"/>
              </a:rPr>
              <a:t>на </a:t>
            </a:r>
            <a:r>
              <a:rPr sz="1200" b="1" spc="-28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климат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92926" y="4679696"/>
            <a:ext cx="224599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  <a:tabLst>
                <a:tab pos="516255" algn="l"/>
                <a:tab pos="746125" algn="l"/>
                <a:tab pos="1605915" algn="l"/>
              </a:tabLst>
            </a:pPr>
            <a:r>
              <a:rPr sz="1000" spc="-10" dirty="0">
                <a:latin typeface="Times New Roman"/>
                <a:cs typeface="Times New Roman"/>
              </a:rPr>
              <a:t>Ц</a:t>
            </a:r>
            <a:r>
              <a:rPr sz="1000" spc="-5" dirty="0">
                <a:latin typeface="Times New Roman"/>
                <a:cs typeface="Times New Roman"/>
              </a:rPr>
              <a:t>Е</a:t>
            </a:r>
            <a:r>
              <a:rPr sz="1000" spc="-10" dirty="0">
                <a:latin typeface="Times New Roman"/>
                <a:cs typeface="Times New Roman"/>
              </a:rPr>
              <a:t>Л</a:t>
            </a:r>
            <a:r>
              <a:rPr sz="1000" spc="-5" dirty="0">
                <a:latin typeface="Times New Roman"/>
                <a:cs typeface="Times New Roman"/>
              </a:rPr>
              <a:t>Ь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spc="-5" dirty="0">
                <a:latin typeface="Times New Roman"/>
                <a:cs typeface="Times New Roman"/>
              </a:rPr>
              <a:t>-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spc="-5" dirty="0">
                <a:latin typeface="Times New Roman"/>
                <a:cs typeface="Times New Roman"/>
              </a:rPr>
              <a:t>Д</a:t>
            </a:r>
            <a:r>
              <a:rPr sz="1000" dirty="0">
                <a:latin typeface="Times New Roman"/>
                <a:cs typeface="Times New Roman"/>
              </a:rPr>
              <a:t>о</a:t>
            </a:r>
            <a:r>
              <a:rPr sz="1000" spc="-5" dirty="0">
                <a:latin typeface="Times New Roman"/>
                <a:cs typeface="Times New Roman"/>
              </a:rPr>
              <a:t>с</a:t>
            </a:r>
            <a:r>
              <a:rPr sz="1000" spc="5" dirty="0">
                <a:latin typeface="Times New Roman"/>
                <a:cs typeface="Times New Roman"/>
              </a:rPr>
              <a:t>т</a:t>
            </a:r>
            <a:r>
              <a:rPr sz="1000" spc="-15" dirty="0">
                <a:latin typeface="Times New Roman"/>
                <a:cs typeface="Times New Roman"/>
              </a:rPr>
              <a:t>и</a:t>
            </a:r>
            <a:r>
              <a:rPr sz="1000" dirty="0">
                <a:latin typeface="Times New Roman"/>
                <a:cs typeface="Times New Roman"/>
              </a:rPr>
              <a:t>ж</a:t>
            </a:r>
            <a:r>
              <a:rPr sz="1000" spc="5" dirty="0">
                <a:latin typeface="Times New Roman"/>
                <a:cs typeface="Times New Roman"/>
              </a:rPr>
              <a:t>е</a:t>
            </a:r>
            <a:r>
              <a:rPr sz="1000" spc="-15" dirty="0">
                <a:latin typeface="Times New Roman"/>
                <a:cs typeface="Times New Roman"/>
              </a:rPr>
              <a:t>н</a:t>
            </a:r>
            <a:r>
              <a:rPr sz="1000" dirty="0">
                <a:latin typeface="Times New Roman"/>
                <a:cs typeface="Times New Roman"/>
              </a:rPr>
              <a:t>и</a:t>
            </a:r>
            <a:r>
              <a:rPr sz="1000" spc="-5" dirty="0">
                <a:latin typeface="Times New Roman"/>
                <a:cs typeface="Times New Roman"/>
              </a:rPr>
              <a:t>е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spc="-25" dirty="0">
                <a:latin typeface="Times New Roman"/>
                <a:cs typeface="Times New Roman"/>
              </a:rPr>
              <a:t>у</a:t>
            </a:r>
            <a:r>
              <a:rPr sz="1000" spc="5" dirty="0">
                <a:latin typeface="Times New Roman"/>
                <a:cs typeface="Times New Roman"/>
              </a:rPr>
              <a:t>г</a:t>
            </a:r>
            <a:r>
              <a:rPr sz="1000" spc="-10" dirty="0">
                <a:latin typeface="Times New Roman"/>
                <a:cs typeface="Times New Roman"/>
              </a:rPr>
              <a:t>л</a:t>
            </a:r>
            <a:r>
              <a:rPr sz="1000" spc="-5" dirty="0">
                <a:latin typeface="Times New Roman"/>
                <a:cs typeface="Times New Roman"/>
              </a:rPr>
              <a:t>е</a:t>
            </a:r>
            <a:r>
              <a:rPr sz="1000" dirty="0">
                <a:latin typeface="Times New Roman"/>
                <a:cs typeface="Times New Roman"/>
              </a:rPr>
              <a:t>род</a:t>
            </a:r>
            <a:r>
              <a:rPr sz="1000" spc="-15" dirty="0">
                <a:latin typeface="Times New Roman"/>
                <a:cs typeface="Times New Roman"/>
              </a:rPr>
              <a:t>н</a:t>
            </a:r>
            <a:r>
              <a:rPr sz="1000" spc="10" dirty="0">
                <a:latin typeface="Times New Roman"/>
                <a:cs typeface="Times New Roman"/>
              </a:rPr>
              <a:t>о</a:t>
            </a:r>
            <a:r>
              <a:rPr sz="1000" spc="-5" dirty="0">
                <a:latin typeface="Times New Roman"/>
                <a:cs typeface="Times New Roman"/>
              </a:rPr>
              <a:t>й  нейтральности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до</a:t>
            </a:r>
            <a:r>
              <a:rPr sz="1000" dirty="0">
                <a:latin typeface="Times New Roman"/>
                <a:cs typeface="Times New Roman"/>
              </a:rPr>
              <a:t> 2060</a:t>
            </a:r>
            <a:r>
              <a:rPr sz="1000" spc="-5" dirty="0">
                <a:latin typeface="Times New Roman"/>
                <a:cs typeface="Times New Roman"/>
              </a:rPr>
              <a:t> года</a:t>
            </a:r>
            <a:endParaRPr sz="1000">
              <a:latin typeface="Times New Roman"/>
              <a:cs typeface="Times New Roman"/>
            </a:endParaRPr>
          </a:p>
          <a:p>
            <a:pPr marL="31750">
              <a:lnSpc>
                <a:spcPct val="100000"/>
              </a:lnSpc>
              <a:tabLst>
                <a:tab pos="970280" algn="l"/>
              </a:tabLst>
            </a:pPr>
            <a:r>
              <a:rPr sz="1000" spc="-5" dirty="0">
                <a:latin typeface="Times New Roman"/>
                <a:cs typeface="Times New Roman"/>
              </a:rPr>
              <a:t>Разработана	программа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92926" y="5136896"/>
            <a:ext cx="15259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08990" algn="l"/>
              </a:tabLst>
            </a:pPr>
            <a:r>
              <a:rPr sz="1000" spc="-15" dirty="0">
                <a:latin typeface="Times New Roman"/>
                <a:cs typeface="Times New Roman"/>
              </a:rPr>
              <a:t>п</a:t>
            </a:r>
            <a:r>
              <a:rPr sz="1000" spc="-5" dirty="0">
                <a:latin typeface="Times New Roman"/>
                <a:cs typeface="Times New Roman"/>
              </a:rPr>
              <a:t>е</a:t>
            </a:r>
            <a:r>
              <a:rPr sz="1000" dirty="0">
                <a:latin typeface="Times New Roman"/>
                <a:cs typeface="Times New Roman"/>
              </a:rPr>
              <a:t>р</a:t>
            </a:r>
            <a:r>
              <a:rPr sz="1000" spc="5" dirty="0">
                <a:latin typeface="Times New Roman"/>
                <a:cs typeface="Times New Roman"/>
              </a:rPr>
              <a:t>е</a:t>
            </a:r>
            <a:r>
              <a:rPr sz="1000" spc="-15" dirty="0">
                <a:latin typeface="Times New Roman"/>
                <a:cs typeface="Times New Roman"/>
              </a:rPr>
              <a:t>х</a:t>
            </a:r>
            <a:r>
              <a:rPr sz="1000" dirty="0">
                <a:latin typeface="Times New Roman"/>
                <a:cs typeface="Times New Roman"/>
              </a:rPr>
              <a:t>ода</a:t>
            </a:r>
            <a:r>
              <a:rPr sz="1000" spc="-5" dirty="0">
                <a:latin typeface="Times New Roman"/>
                <a:cs typeface="Times New Roman"/>
              </a:rPr>
              <a:t>.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spc="5" dirty="0">
                <a:latin typeface="Times New Roman"/>
                <a:cs typeface="Times New Roman"/>
              </a:rPr>
              <a:t>П</a:t>
            </a:r>
            <a:r>
              <a:rPr sz="1000" spc="-10" dirty="0">
                <a:latin typeface="Times New Roman"/>
                <a:cs typeface="Times New Roman"/>
              </a:rPr>
              <a:t>л</a:t>
            </a:r>
            <a:r>
              <a:rPr sz="1000" spc="5" dirty="0">
                <a:latin typeface="Times New Roman"/>
                <a:cs typeface="Times New Roman"/>
              </a:rPr>
              <a:t>а</a:t>
            </a:r>
            <a:r>
              <a:rPr sz="1000" dirty="0">
                <a:latin typeface="Times New Roman"/>
                <a:cs typeface="Times New Roman"/>
              </a:rPr>
              <a:t>н</a:t>
            </a:r>
            <a:r>
              <a:rPr sz="1000" spc="-15" dirty="0">
                <a:latin typeface="Times New Roman"/>
                <a:cs typeface="Times New Roman"/>
              </a:rPr>
              <a:t>и</a:t>
            </a:r>
            <a:r>
              <a:rPr sz="1000" spc="10" dirty="0">
                <a:latin typeface="Times New Roman"/>
                <a:cs typeface="Times New Roman"/>
              </a:rPr>
              <a:t>р</a:t>
            </a:r>
            <a:r>
              <a:rPr sz="1000" spc="-15" dirty="0">
                <a:latin typeface="Times New Roman"/>
                <a:cs typeface="Times New Roman"/>
              </a:rPr>
              <a:t>у</a:t>
            </a:r>
            <a:r>
              <a:rPr sz="1000" spc="-5" dirty="0">
                <a:latin typeface="Times New Roman"/>
                <a:cs typeface="Times New Roman"/>
              </a:rPr>
              <a:t>е</a:t>
            </a:r>
            <a:r>
              <a:rPr sz="1000" spc="5" dirty="0">
                <a:latin typeface="Times New Roman"/>
                <a:cs typeface="Times New Roman"/>
              </a:rPr>
              <a:t>т</a:t>
            </a:r>
            <a:r>
              <a:rPr sz="1000" spc="-5" dirty="0">
                <a:latin typeface="Times New Roman"/>
                <a:cs typeface="Times New Roman"/>
              </a:rPr>
              <a:t>ся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91500" y="4984496"/>
            <a:ext cx="4470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3302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Times New Roman"/>
                <a:cs typeface="Times New Roman"/>
              </a:rPr>
              <a:t>э</a:t>
            </a:r>
            <a:r>
              <a:rPr sz="1000" spc="-15" dirty="0">
                <a:latin typeface="Times New Roman"/>
                <a:cs typeface="Times New Roman"/>
              </a:rPr>
              <a:t>н</a:t>
            </a:r>
            <a:r>
              <a:rPr sz="1000" spc="-5" dirty="0">
                <a:latin typeface="Times New Roman"/>
                <a:cs typeface="Times New Roman"/>
              </a:rPr>
              <a:t>е</a:t>
            </a:r>
            <a:r>
              <a:rPr sz="1000" dirty="0">
                <a:latin typeface="Times New Roman"/>
                <a:cs typeface="Times New Roman"/>
              </a:rPr>
              <a:t>р</a:t>
            </a:r>
            <a:r>
              <a:rPr sz="1000" spc="-10" dirty="0">
                <a:latin typeface="Times New Roman"/>
                <a:cs typeface="Times New Roman"/>
              </a:rPr>
              <a:t>г</a:t>
            </a:r>
            <a:r>
              <a:rPr sz="1000" dirty="0">
                <a:latin typeface="Times New Roman"/>
                <a:cs typeface="Times New Roman"/>
              </a:rPr>
              <a:t>о</a:t>
            </a:r>
            <a:r>
              <a:rPr sz="1000" spc="-5" dirty="0">
                <a:latin typeface="Times New Roman"/>
                <a:cs typeface="Times New Roman"/>
              </a:rPr>
              <a:t>-  </a:t>
            </a:r>
            <a:r>
              <a:rPr sz="1000" spc="-15" dirty="0">
                <a:latin typeface="Times New Roman"/>
                <a:cs typeface="Times New Roman"/>
              </a:rPr>
              <a:t>п</a:t>
            </a:r>
            <a:r>
              <a:rPr sz="1000" spc="-5" dirty="0">
                <a:latin typeface="Times New Roman"/>
                <a:cs typeface="Times New Roman"/>
              </a:rPr>
              <a:t>е</a:t>
            </a:r>
            <a:r>
              <a:rPr sz="1000" dirty="0">
                <a:latin typeface="Times New Roman"/>
                <a:cs typeface="Times New Roman"/>
              </a:rPr>
              <a:t>р</a:t>
            </a:r>
            <a:r>
              <a:rPr sz="1000" spc="5" dirty="0">
                <a:latin typeface="Times New Roman"/>
                <a:cs typeface="Times New Roman"/>
              </a:rPr>
              <a:t>е</a:t>
            </a:r>
            <a:r>
              <a:rPr sz="1000" spc="-10" dirty="0">
                <a:latin typeface="Times New Roman"/>
                <a:cs typeface="Times New Roman"/>
              </a:rPr>
              <a:t>в</a:t>
            </a:r>
            <a:r>
              <a:rPr sz="1000" spc="5" dirty="0">
                <a:latin typeface="Times New Roman"/>
                <a:cs typeface="Times New Roman"/>
              </a:rPr>
              <a:t>о</a:t>
            </a:r>
            <a:r>
              <a:rPr sz="1000" spc="-5" dirty="0">
                <a:latin typeface="Times New Roman"/>
                <a:cs typeface="Times New Roman"/>
              </a:rPr>
              <a:t>д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92926" y="5289296"/>
            <a:ext cx="224663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Times New Roman"/>
                <a:cs typeface="Times New Roman"/>
              </a:rPr>
              <a:t>котельных,</a:t>
            </a:r>
            <a:r>
              <a:rPr sz="1000" dirty="0">
                <a:latin typeface="Times New Roman"/>
                <a:cs typeface="Times New Roman"/>
              </a:rPr>
              <a:t> работающих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на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дизельном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топливе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угле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на </a:t>
            </a:r>
            <a:r>
              <a:rPr sz="1000" spc="-5" dirty="0">
                <a:latin typeface="Times New Roman"/>
                <a:cs typeface="Times New Roman"/>
              </a:rPr>
              <a:t>природный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газ.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при </a:t>
            </a:r>
            <a:r>
              <a:rPr sz="1000" dirty="0">
                <a:latin typeface="Times New Roman"/>
                <a:cs typeface="Times New Roman"/>
              </a:rPr>
              <a:t> проведении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капитального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ремонта </a:t>
            </a:r>
            <a:r>
              <a:rPr sz="1000" dirty="0">
                <a:latin typeface="Times New Roman"/>
                <a:cs typeface="Times New Roman"/>
              </a:rPr>
              <a:t> зданий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сооружений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применить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обязательное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использование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ВИЭ.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73011" y="3607308"/>
            <a:ext cx="2017013" cy="105689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06311" y="0"/>
            <a:ext cx="2805684" cy="5791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113792"/>
            <a:ext cx="4218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О</a:t>
            </a:r>
            <a:r>
              <a:rPr spc="25" dirty="0"/>
              <a:t>Х</a:t>
            </a:r>
            <a:r>
              <a:rPr spc="-254" dirty="0"/>
              <a:t>Р</a:t>
            </a:r>
            <a:r>
              <a:rPr spc="-5" dirty="0"/>
              <a:t>АН</a:t>
            </a:r>
            <a:r>
              <a:rPr dirty="0"/>
              <a:t>А</a:t>
            </a:r>
            <a:r>
              <a:rPr spc="-50" dirty="0"/>
              <a:t> </a:t>
            </a:r>
            <a:r>
              <a:rPr dirty="0"/>
              <a:t>ОК</a:t>
            </a:r>
            <a:r>
              <a:rPr spc="-50" dirty="0"/>
              <a:t>Р</a:t>
            </a:r>
            <a:r>
              <a:rPr dirty="0"/>
              <a:t>УЖ</a:t>
            </a:r>
            <a:r>
              <a:rPr spc="5" dirty="0"/>
              <a:t>А</a:t>
            </a:r>
            <a:r>
              <a:rPr dirty="0"/>
              <a:t>ЮЩ</a:t>
            </a:r>
            <a:r>
              <a:rPr spc="-10" dirty="0"/>
              <a:t>Е</a:t>
            </a:r>
            <a:r>
              <a:rPr dirty="0"/>
              <a:t>Й</a:t>
            </a:r>
            <a:r>
              <a:rPr spc="-35" dirty="0"/>
              <a:t> </a:t>
            </a:r>
            <a:r>
              <a:rPr spc="-5" dirty="0"/>
              <a:t>СРЕДЫ</a:t>
            </a:r>
          </a:p>
        </p:txBody>
      </p:sp>
      <p:sp>
        <p:nvSpPr>
          <p:cNvPr id="3" name="object 3"/>
          <p:cNvSpPr/>
          <p:nvPr/>
        </p:nvSpPr>
        <p:spPr>
          <a:xfrm>
            <a:off x="323088" y="943355"/>
            <a:ext cx="2089785" cy="5139055"/>
          </a:xfrm>
          <a:custGeom>
            <a:avLst/>
            <a:gdLst/>
            <a:ahLst/>
            <a:cxnLst/>
            <a:rect l="l" t="t" r="r" b="b"/>
            <a:pathLst>
              <a:path w="2089785" h="5139055">
                <a:moveTo>
                  <a:pt x="2089404" y="0"/>
                </a:moveTo>
                <a:lnTo>
                  <a:pt x="0" y="0"/>
                </a:lnTo>
                <a:lnTo>
                  <a:pt x="0" y="5138928"/>
                </a:lnTo>
                <a:lnTo>
                  <a:pt x="2089404" y="5138928"/>
                </a:lnTo>
                <a:lnTo>
                  <a:pt x="2089404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2525" y="971550"/>
            <a:ext cx="10426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Чистый</a:t>
            </a:r>
            <a:r>
              <a:rPr sz="1200" b="1" spc="-6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воздух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5137" y="2770123"/>
            <a:ext cx="16370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1078865" algn="l"/>
              </a:tabLst>
            </a:pPr>
            <a:r>
              <a:rPr sz="1000" dirty="0">
                <a:latin typeface="Times New Roman"/>
                <a:cs typeface="Times New Roman"/>
              </a:rPr>
              <a:t>атмосферный	</a:t>
            </a:r>
            <a:r>
              <a:rPr sz="1000" spc="-5" dirty="0">
                <a:latin typeface="Times New Roman"/>
                <a:cs typeface="Times New Roman"/>
              </a:rPr>
              <a:t>воздух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tabLst>
                <a:tab pos="995044" algn="l"/>
              </a:tabLst>
            </a:pPr>
            <a:r>
              <a:rPr sz="1000" dirty="0">
                <a:latin typeface="Times New Roman"/>
                <a:cs typeface="Times New Roman"/>
              </a:rPr>
              <a:t>стационарных	</a:t>
            </a:r>
            <a:r>
              <a:rPr sz="1000" spc="-5" dirty="0">
                <a:latin typeface="Times New Roman"/>
                <a:cs typeface="Times New Roman"/>
              </a:rPr>
              <a:t>источников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5137" y="2617723"/>
            <a:ext cx="191960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95"/>
              </a:spcBef>
              <a:tabLst>
                <a:tab pos="647065" algn="l"/>
                <a:tab pos="1254125" algn="l"/>
                <a:tab pos="1844039" algn="l"/>
              </a:tabLst>
            </a:pPr>
            <a:r>
              <a:rPr sz="1000" dirty="0">
                <a:latin typeface="Times New Roman"/>
                <a:cs typeface="Times New Roman"/>
              </a:rPr>
              <a:t>В</a:t>
            </a:r>
            <a:r>
              <a:rPr sz="1000" spc="-5" dirty="0">
                <a:latin typeface="Times New Roman"/>
                <a:cs typeface="Times New Roman"/>
              </a:rPr>
              <a:t>ыб</a:t>
            </a:r>
            <a:r>
              <a:rPr sz="1000" dirty="0">
                <a:latin typeface="Times New Roman"/>
                <a:cs typeface="Times New Roman"/>
              </a:rPr>
              <a:t>ро</a:t>
            </a:r>
            <a:r>
              <a:rPr sz="1000" spc="-5" dirty="0">
                <a:latin typeface="Times New Roman"/>
                <a:cs typeface="Times New Roman"/>
              </a:rPr>
              <a:t>сы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spc="-10" dirty="0">
                <a:latin typeface="Times New Roman"/>
                <a:cs typeface="Times New Roman"/>
              </a:rPr>
              <a:t>в</a:t>
            </a:r>
            <a:r>
              <a:rPr sz="1000" spc="-5" dirty="0">
                <a:latin typeface="Times New Roman"/>
                <a:cs typeface="Times New Roman"/>
              </a:rPr>
              <a:t>р</a:t>
            </a:r>
            <a:r>
              <a:rPr sz="1000" spc="5" dirty="0">
                <a:latin typeface="Times New Roman"/>
                <a:cs typeface="Times New Roman"/>
              </a:rPr>
              <a:t>е</a:t>
            </a:r>
            <a:r>
              <a:rPr sz="1000" dirty="0">
                <a:latin typeface="Times New Roman"/>
                <a:cs typeface="Times New Roman"/>
              </a:rPr>
              <a:t>д</a:t>
            </a:r>
            <a:r>
              <a:rPr sz="1000" spc="-15" dirty="0">
                <a:latin typeface="Times New Roman"/>
                <a:cs typeface="Times New Roman"/>
              </a:rPr>
              <a:t>н</a:t>
            </a:r>
            <a:r>
              <a:rPr sz="1000" spc="5" dirty="0">
                <a:latin typeface="Times New Roman"/>
                <a:cs typeface="Times New Roman"/>
              </a:rPr>
              <a:t>ы</a:t>
            </a:r>
            <a:r>
              <a:rPr sz="1000" spc="-5" dirty="0">
                <a:latin typeface="Times New Roman"/>
                <a:cs typeface="Times New Roman"/>
              </a:rPr>
              <a:t>х</a:t>
            </a:r>
            <a:r>
              <a:rPr sz="1000" dirty="0">
                <a:latin typeface="Times New Roman"/>
                <a:cs typeface="Times New Roman"/>
              </a:rPr>
              <a:t>	в</a:t>
            </a:r>
            <a:r>
              <a:rPr sz="1000" spc="-5" dirty="0">
                <a:latin typeface="Times New Roman"/>
                <a:cs typeface="Times New Roman"/>
              </a:rPr>
              <a:t>е</a:t>
            </a:r>
            <a:r>
              <a:rPr sz="1000" spc="5" dirty="0">
                <a:latin typeface="Times New Roman"/>
                <a:cs typeface="Times New Roman"/>
              </a:rPr>
              <a:t>ще</a:t>
            </a:r>
            <a:r>
              <a:rPr sz="1000" spc="-5" dirty="0">
                <a:latin typeface="Times New Roman"/>
                <a:cs typeface="Times New Roman"/>
              </a:rPr>
              <a:t>с</a:t>
            </a:r>
            <a:r>
              <a:rPr sz="1000" spc="5" dirty="0">
                <a:latin typeface="Times New Roman"/>
                <a:cs typeface="Times New Roman"/>
              </a:rPr>
              <a:t>т</a:t>
            </a:r>
            <a:r>
              <a:rPr sz="1000" spc="-5" dirty="0">
                <a:latin typeface="Times New Roman"/>
                <a:cs typeface="Times New Roman"/>
              </a:rPr>
              <a:t>в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spc="-5" dirty="0">
                <a:latin typeface="Times New Roman"/>
                <a:cs typeface="Times New Roman"/>
              </a:rPr>
              <a:t>в</a:t>
            </a:r>
            <a:endParaRPr sz="1000">
              <a:latin typeface="Times New Roman"/>
              <a:cs typeface="Times New Roman"/>
            </a:endParaRPr>
          </a:p>
          <a:p>
            <a:pPr marL="1844039" marR="5080" indent="-58419" algn="r">
              <a:lnSpc>
                <a:spcPct val="100000"/>
              </a:lnSpc>
            </a:pPr>
            <a:r>
              <a:rPr sz="1000" dirty="0">
                <a:latin typeface="Times New Roman"/>
                <a:cs typeface="Times New Roman"/>
              </a:rPr>
              <a:t>от  </a:t>
            </a:r>
            <a:r>
              <a:rPr sz="1000" spc="-5" dirty="0">
                <a:latin typeface="Times New Roman"/>
                <a:cs typeface="Times New Roman"/>
              </a:rPr>
              <a:t>в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5137" y="3074923"/>
            <a:ext cx="191960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95"/>
              </a:spcBef>
              <a:tabLst>
                <a:tab pos="1273810" algn="l"/>
              </a:tabLst>
            </a:pPr>
            <a:r>
              <a:rPr sz="1000" spc="-5" dirty="0">
                <a:latin typeface="Times New Roman"/>
                <a:cs typeface="Times New Roman"/>
              </a:rPr>
              <a:t>текущем</a:t>
            </a:r>
            <a:r>
              <a:rPr sz="1000" dirty="0">
                <a:latin typeface="Times New Roman"/>
                <a:cs typeface="Times New Roman"/>
              </a:rPr>
              <a:t> году </a:t>
            </a:r>
            <a:r>
              <a:rPr sz="1000" spc="-5" dirty="0">
                <a:latin typeface="Times New Roman"/>
                <a:cs typeface="Times New Roman"/>
              </a:rPr>
              <a:t>снизились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 err="1">
                <a:latin typeface="Times New Roman"/>
                <a:cs typeface="Times New Roman"/>
              </a:rPr>
              <a:t>на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lang="ru-RU" sz="1000" spc="-5" dirty="0">
                <a:latin typeface="Times New Roman"/>
                <a:cs typeface="Times New Roman"/>
              </a:rPr>
              <a:t>14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%.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Сокращение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выбросов</a:t>
            </a:r>
            <a:r>
              <a:rPr sz="1000" dirty="0">
                <a:latin typeface="Times New Roman"/>
                <a:cs typeface="Times New Roman"/>
              </a:rPr>
              <a:t> вредных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веществ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</a:t>
            </a:r>
            <a:r>
              <a:rPr sz="1000" dirty="0">
                <a:latin typeface="Times New Roman"/>
                <a:cs typeface="Times New Roman"/>
              </a:rPr>
              <a:t> атмосферу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от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ст</a:t>
            </a:r>
            <a:r>
              <a:rPr sz="1000" spc="5" dirty="0">
                <a:latin typeface="Times New Roman"/>
                <a:cs typeface="Times New Roman"/>
              </a:rPr>
              <a:t>а</a:t>
            </a:r>
            <a:r>
              <a:rPr sz="1000" dirty="0">
                <a:latin typeface="Times New Roman"/>
                <a:cs typeface="Times New Roman"/>
              </a:rPr>
              <a:t>ц</a:t>
            </a:r>
            <a:r>
              <a:rPr sz="1000" spc="-15" dirty="0">
                <a:latin typeface="Times New Roman"/>
                <a:cs typeface="Times New Roman"/>
              </a:rPr>
              <a:t>и</a:t>
            </a:r>
            <a:r>
              <a:rPr sz="1000" dirty="0">
                <a:latin typeface="Times New Roman"/>
                <a:cs typeface="Times New Roman"/>
              </a:rPr>
              <a:t>он</a:t>
            </a:r>
            <a:r>
              <a:rPr sz="1000" spc="-5" dirty="0">
                <a:latin typeface="Times New Roman"/>
                <a:cs typeface="Times New Roman"/>
              </a:rPr>
              <a:t>а</a:t>
            </a:r>
            <a:r>
              <a:rPr sz="1000" dirty="0">
                <a:latin typeface="Times New Roman"/>
                <a:cs typeface="Times New Roman"/>
              </a:rPr>
              <a:t>рн</a:t>
            </a:r>
            <a:r>
              <a:rPr sz="1000" spc="-5" dirty="0">
                <a:latin typeface="Times New Roman"/>
                <a:cs typeface="Times New Roman"/>
              </a:rPr>
              <a:t>ых</a:t>
            </a:r>
            <a:r>
              <a:rPr sz="1000" dirty="0">
                <a:latin typeface="Times New Roman"/>
                <a:cs typeface="Times New Roman"/>
              </a:rPr>
              <a:t>	и</a:t>
            </a:r>
            <a:r>
              <a:rPr sz="1000" spc="-5" dirty="0">
                <a:latin typeface="Times New Roman"/>
                <a:cs typeface="Times New Roman"/>
              </a:rPr>
              <a:t>ст</a:t>
            </a:r>
            <a:r>
              <a:rPr sz="1000" spc="10" dirty="0">
                <a:latin typeface="Times New Roman"/>
                <a:cs typeface="Times New Roman"/>
              </a:rPr>
              <a:t>о</a:t>
            </a:r>
            <a:r>
              <a:rPr sz="1000" spc="-5" dirty="0">
                <a:latin typeface="Times New Roman"/>
                <a:cs typeface="Times New Roman"/>
              </a:rPr>
              <a:t>ч</a:t>
            </a:r>
            <a:r>
              <a:rPr sz="1000" spc="-10" dirty="0">
                <a:latin typeface="Times New Roman"/>
                <a:cs typeface="Times New Roman"/>
              </a:rPr>
              <a:t>н</a:t>
            </a:r>
            <a:r>
              <a:rPr sz="1000" dirty="0">
                <a:latin typeface="Times New Roman"/>
                <a:cs typeface="Times New Roman"/>
              </a:rPr>
              <a:t>и</a:t>
            </a:r>
            <a:r>
              <a:rPr sz="1000" spc="-5" dirty="0">
                <a:latin typeface="Times New Roman"/>
                <a:cs typeface="Times New Roman"/>
              </a:rPr>
              <a:t>к</a:t>
            </a:r>
            <a:r>
              <a:rPr sz="1000" dirty="0">
                <a:latin typeface="Times New Roman"/>
                <a:cs typeface="Times New Roman"/>
              </a:rPr>
              <a:t>о</a:t>
            </a:r>
            <a:r>
              <a:rPr sz="1000" spc="-5" dirty="0">
                <a:latin typeface="Times New Roman"/>
                <a:cs typeface="Times New Roman"/>
              </a:rPr>
              <a:t>в  достигнуто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за</a:t>
            </a:r>
            <a:r>
              <a:rPr sz="1000" dirty="0">
                <a:latin typeface="Times New Roman"/>
                <a:cs typeface="Times New Roman"/>
              </a:rPr>
              <a:t> счет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перевода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бытовых </a:t>
            </a:r>
            <a:r>
              <a:rPr sz="1000" spc="-5" dirty="0">
                <a:latin typeface="Times New Roman"/>
                <a:cs typeface="Times New Roman"/>
              </a:rPr>
              <a:t>печей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на </a:t>
            </a:r>
            <a:r>
              <a:rPr sz="1000" dirty="0">
                <a:latin typeface="Times New Roman"/>
                <a:cs typeface="Times New Roman"/>
              </a:rPr>
              <a:t>электрический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вид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отопления.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5137" y="4141978"/>
            <a:ext cx="191960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95"/>
              </a:spcBef>
              <a:tabLst>
                <a:tab pos="1134745" algn="l"/>
                <a:tab pos="1384935" algn="l"/>
                <a:tab pos="1433830" algn="l"/>
              </a:tabLst>
            </a:pPr>
            <a:r>
              <a:rPr sz="1000" spc="-10" dirty="0">
                <a:latin typeface="Times New Roman"/>
                <a:cs typeface="Times New Roman"/>
              </a:rPr>
              <a:t>С</a:t>
            </a:r>
            <a:r>
              <a:rPr sz="1000" dirty="0">
                <a:latin typeface="Times New Roman"/>
                <a:cs typeface="Times New Roman"/>
              </a:rPr>
              <a:t>о</a:t>
            </a:r>
            <a:r>
              <a:rPr sz="1000" spc="-10" dirty="0">
                <a:latin typeface="Times New Roman"/>
                <a:cs typeface="Times New Roman"/>
              </a:rPr>
              <a:t>к</a:t>
            </a:r>
            <a:r>
              <a:rPr sz="1000" dirty="0">
                <a:latin typeface="Times New Roman"/>
                <a:cs typeface="Times New Roman"/>
              </a:rPr>
              <a:t>р</a:t>
            </a:r>
            <a:r>
              <a:rPr sz="1000" spc="-5" dirty="0">
                <a:latin typeface="Times New Roman"/>
                <a:cs typeface="Times New Roman"/>
              </a:rPr>
              <a:t>а</a:t>
            </a:r>
            <a:r>
              <a:rPr sz="1000" spc="5" dirty="0">
                <a:latin typeface="Times New Roman"/>
                <a:cs typeface="Times New Roman"/>
              </a:rPr>
              <a:t>ще</a:t>
            </a:r>
            <a:r>
              <a:rPr sz="1000" spc="-15" dirty="0">
                <a:latin typeface="Times New Roman"/>
                <a:cs typeface="Times New Roman"/>
              </a:rPr>
              <a:t>н</a:t>
            </a:r>
            <a:r>
              <a:rPr sz="1000" dirty="0">
                <a:latin typeface="Times New Roman"/>
                <a:cs typeface="Times New Roman"/>
              </a:rPr>
              <a:t>и</a:t>
            </a:r>
            <a:r>
              <a:rPr sz="1000" spc="-5" dirty="0">
                <a:latin typeface="Times New Roman"/>
                <a:cs typeface="Times New Roman"/>
              </a:rPr>
              <a:t>е</a:t>
            </a:r>
            <a:r>
              <a:rPr sz="1000" dirty="0">
                <a:latin typeface="Times New Roman"/>
                <a:cs typeface="Times New Roman"/>
              </a:rPr>
              <a:t>		</a:t>
            </a:r>
            <a:r>
              <a:rPr sz="1000" spc="-10" dirty="0">
                <a:latin typeface="Times New Roman"/>
                <a:cs typeface="Times New Roman"/>
              </a:rPr>
              <a:t>в</a:t>
            </a:r>
            <a:r>
              <a:rPr sz="1000" spc="5" dirty="0">
                <a:latin typeface="Times New Roman"/>
                <a:cs typeface="Times New Roman"/>
              </a:rPr>
              <a:t>ы</a:t>
            </a:r>
            <a:r>
              <a:rPr sz="1000" spc="-5" dirty="0">
                <a:latin typeface="Times New Roman"/>
                <a:cs typeface="Times New Roman"/>
              </a:rPr>
              <a:t>бр</a:t>
            </a:r>
            <a:r>
              <a:rPr sz="1000" dirty="0">
                <a:latin typeface="Times New Roman"/>
                <a:cs typeface="Times New Roman"/>
              </a:rPr>
              <a:t>о</a:t>
            </a:r>
            <a:r>
              <a:rPr sz="1000" spc="-5" dirty="0">
                <a:latin typeface="Times New Roman"/>
                <a:cs typeface="Times New Roman"/>
              </a:rPr>
              <a:t>с</a:t>
            </a:r>
            <a:r>
              <a:rPr sz="1000" dirty="0">
                <a:latin typeface="Times New Roman"/>
                <a:cs typeface="Times New Roman"/>
              </a:rPr>
              <a:t>о</a:t>
            </a:r>
            <a:r>
              <a:rPr sz="1000" spc="-5" dirty="0">
                <a:latin typeface="Times New Roman"/>
                <a:cs typeface="Times New Roman"/>
              </a:rPr>
              <a:t>в  загрязняющих</a:t>
            </a:r>
            <a:r>
              <a:rPr sz="1000" dirty="0">
                <a:latin typeface="Times New Roman"/>
                <a:cs typeface="Times New Roman"/>
              </a:rPr>
              <a:t> веществ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от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производственной </a:t>
            </a:r>
            <a:r>
              <a:rPr sz="1000" dirty="0">
                <a:latin typeface="Times New Roman"/>
                <a:cs typeface="Times New Roman"/>
              </a:rPr>
              <a:t>деятельности </a:t>
            </a:r>
            <a:r>
              <a:rPr sz="1000" spc="-5" dirty="0">
                <a:latin typeface="Times New Roman"/>
                <a:cs typeface="Times New Roman"/>
              </a:rPr>
              <a:t>в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атм</a:t>
            </a:r>
            <a:r>
              <a:rPr sz="1000" dirty="0">
                <a:latin typeface="Times New Roman"/>
                <a:cs typeface="Times New Roman"/>
              </a:rPr>
              <a:t>о</a:t>
            </a:r>
            <a:r>
              <a:rPr sz="1000" spc="-5" dirty="0">
                <a:latin typeface="Times New Roman"/>
                <a:cs typeface="Times New Roman"/>
              </a:rPr>
              <a:t>с</a:t>
            </a:r>
            <a:r>
              <a:rPr sz="1000" spc="10" dirty="0">
                <a:latin typeface="Times New Roman"/>
                <a:cs typeface="Times New Roman"/>
              </a:rPr>
              <a:t>ф</a:t>
            </a:r>
            <a:r>
              <a:rPr sz="1000" spc="-5" dirty="0">
                <a:latin typeface="Times New Roman"/>
                <a:cs typeface="Times New Roman"/>
              </a:rPr>
              <a:t>е</a:t>
            </a:r>
            <a:r>
              <a:rPr sz="1000" spc="10" dirty="0">
                <a:latin typeface="Times New Roman"/>
                <a:cs typeface="Times New Roman"/>
              </a:rPr>
              <a:t>р</a:t>
            </a:r>
            <a:r>
              <a:rPr sz="1000" spc="-5" dirty="0">
                <a:latin typeface="Times New Roman"/>
                <a:cs typeface="Times New Roman"/>
              </a:rPr>
              <a:t>у</a:t>
            </a:r>
            <a:r>
              <a:rPr sz="1000" dirty="0">
                <a:latin typeface="Times New Roman"/>
                <a:cs typeface="Times New Roman"/>
              </a:rPr>
              <a:t>			яв</a:t>
            </a:r>
            <a:r>
              <a:rPr sz="1000" spc="-10" dirty="0">
                <a:latin typeface="Times New Roman"/>
                <a:cs typeface="Times New Roman"/>
              </a:rPr>
              <a:t>л</a:t>
            </a:r>
            <a:r>
              <a:rPr sz="1000" dirty="0">
                <a:latin typeface="Times New Roman"/>
                <a:cs typeface="Times New Roman"/>
              </a:rPr>
              <a:t>я</a:t>
            </a:r>
            <a:r>
              <a:rPr sz="1000" spc="-5" dirty="0">
                <a:latin typeface="Times New Roman"/>
                <a:cs typeface="Times New Roman"/>
              </a:rPr>
              <a:t>е</a:t>
            </a:r>
            <a:r>
              <a:rPr sz="1000" spc="5" dirty="0">
                <a:latin typeface="Times New Roman"/>
                <a:cs typeface="Times New Roman"/>
              </a:rPr>
              <a:t>т</a:t>
            </a:r>
            <a:r>
              <a:rPr sz="1000" spc="-5" dirty="0">
                <a:latin typeface="Times New Roman"/>
                <a:cs typeface="Times New Roman"/>
              </a:rPr>
              <a:t>ся  приоритетным	направлением </a:t>
            </a:r>
            <a:r>
              <a:rPr sz="1000" spc="-2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мероприятий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включают:</a:t>
            </a:r>
            <a:endParaRPr sz="1000">
              <a:latin typeface="Times New Roman"/>
              <a:cs typeface="Times New Roman"/>
            </a:endParaRPr>
          </a:p>
          <a:p>
            <a:pPr marR="8890" algn="just">
              <a:lnSpc>
                <a:spcPct val="100000"/>
              </a:lnSpc>
            </a:pPr>
            <a:r>
              <a:rPr sz="1000" spc="-5" dirty="0">
                <a:latin typeface="Times New Roman"/>
                <a:cs typeface="Times New Roman"/>
              </a:rPr>
              <a:t>-</a:t>
            </a:r>
            <a:r>
              <a:rPr sz="1000" dirty="0">
                <a:latin typeface="Times New Roman"/>
                <a:cs typeface="Times New Roman"/>
              </a:rPr>
              <a:t> замену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или</a:t>
            </a:r>
            <a:r>
              <a:rPr sz="1000" dirty="0">
                <a:latin typeface="Times New Roman"/>
                <a:cs typeface="Times New Roman"/>
              </a:rPr>
              <a:t> модернизацию </a:t>
            </a:r>
            <a:r>
              <a:rPr sz="1000" spc="-2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производственного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оборудования;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44447" y="5513933"/>
            <a:ext cx="806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Times New Roman"/>
                <a:cs typeface="Times New Roman"/>
              </a:rPr>
              <a:t>и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81504" y="5361558"/>
            <a:ext cx="45212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62230">
              <a:lnSpc>
                <a:spcPct val="100000"/>
              </a:lnSpc>
              <a:spcBef>
                <a:spcPts val="95"/>
              </a:spcBef>
            </a:pPr>
            <a:r>
              <a:rPr sz="1000" spc="5" dirty="0">
                <a:latin typeface="Times New Roman"/>
                <a:cs typeface="Times New Roman"/>
              </a:rPr>
              <a:t>с</a:t>
            </a:r>
            <a:r>
              <a:rPr sz="1000" spc="-15" dirty="0">
                <a:latin typeface="Times New Roman"/>
                <a:cs typeface="Times New Roman"/>
              </a:rPr>
              <a:t>и</a:t>
            </a:r>
            <a:r>
              <a:rPr sz="1000" spc="5" dirty="0">
                <a:latin typeface="Times New Roman"/>
                <a:cs typeface="Times New Roman"/>
              </a:rPr>
              <a:t>с</a:t>
            </a:r>
            <a:r>
              <a:rPr sz="1000" spc="-10" dirty="0">
                <a:latin typeface="Times New Roman"/>
                <a:cs typeface="Times New Roman"/>
              </a:rPr>
              <a:t>т</a:t>
            </a:r>
            <a:r>
              <a:rPr sz="1000" spc="-5" dirty="0">
                <a:latin typeface="Times New Roman"/>
                <a:cs typeface="Times New Roman"/>
              </a:rPr>
              <a:t>ем  </a:t>
            </a:r>
            <a:r>
              <a:rPr sz="1000" dirty="0">
                <a:latin typeface="Times New Roman"/>
                <a:cs typeface="Times New Roman"/>
              </a:rPr>
              <a:t>о</a:t>
            </a:r>
            <a:r>
              <a:rPr sz="1000" spc="-5" dirty="0">
                <a:latin typeface="Times New Roman"/>
                <a:cs typeface="Times New Roman"/>
              </a:rPr>
              <a:t>ч</a:t>
            </a:r>
            <a:r>
              <a:rPr sz="1000" dirty="0">
                <a:latin typeface="Times New Roman"/>
                <a:cs typeface="Times New Roman"/>
              </a:rPr>
              <a:t>и</a:t>
            </a:r>
            <a:r>
              <a:rPr sz="1000" spc="5" dirty="0">
                <a:latin typeface="Times New Roman"/>
                <a:cs typeface="Times New Roman"/>
              </a:rPr>
              <a:t>с</a:t>
            </a:r>
            <a:r>
              <a:rPr sz="1000" spc="-10" dirty="0">
                <a:latin typeface="Times New Roman"/>
                <a:cs typeface="Times New Roman"/>
              </a:rPr>
              <a:t>т</a:t>
            </a:r>
            <a:r>
              <a:rPr sz="1000" dirty="0">
                <a:latin typeface="Times New Roman"/>
                <a:cs typeface="Times New Roman"/>
              </a:rPr>
              <a:t>к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5137" y="5361558"/>
            <a:ext cx="871855" cy="481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2085" marR="5080" indent="-172720" algn="just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Times New Roman"/>
                <a:cs typeface="Times New Roman"/>
              </a:rPr>
              <a:t>-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применение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у</a:t>
            </a:r>
            <a:r>
              <a:rPr sz="1000" dirty="0">
                <a:latin typeface="Times New Roman"/>
                <a:cs typeface="Times New Roman"/>
              </a:rPr>
              <a:t>л</a:t>
            </a:r>
            <a:r>
              <a:rPr sz="1000" spc="-5" dirty="0">
                <a:latin typeface="Times New Roman"/>
                <a:cs typeface="Times New Roman"/>
              </a:rPr>
              <a:t>а</a:t>
            </a:r>
            <a:r>
              <a:rPr sz="1000" spc="5" dirty="0">
                <a:latin typeface="Times New Roman"/>
                <a:cs typeface="Times New Roman"/>
              </a:rPr>
              <a:t>в</a:t>
            </a:r>
            <a:r>
              <a:rPr sz="1000" dirty="0">
                <a:latin typeface="Times New Roman"/>
                <a:cs typeface="Times New Roman"/>
              </a:rPr>
              <a:t>л</a:t>
            </a:r>
            <a:r>
              <a:rPr sz="1000" spc="-15" dirty="0">
                <a:latin typeface="Times New Roman"/>
                <a:cs typeface="Times New Roman"/>
              </a:rPr>
              <a:t>и</a:t>
            </a:r>
            <a:r>
              <a:rPr sz="1000" dirty="0">
                <a:latin typeface="Times New Roman"/>
                <a:cs typeface="Times New Roman"/>
              </a:rPr>
              <a:t>в</a:t>
            </a:r>
            <a:r>
              <a:rPr sz="1000" spc="5" dirty="0">
                <a:latin typeface="Times New Roman"/>
                <a:cs typeface="Times New Roman"/>
              </a:rPr>
              <a:t>а</a:t>
            </a:r>
            <a:r>
              <a:rPr sz="1000" dirty="0">
                <a:latin typeface="Times New Roman"/>
                <a:cs typeface="Times New Roman"/>
              </a:rPr>
              <a:t>н</a:t>
            </a:r>
            <a:r>
              <a:rPr sz="1000" spc="-15" dirty="0">
                <a:latin typeface="Times New Roman"/>
                <a:cs typeface="Times New Roman"/>
              </a:rPr>
              <a:t>и</a:t>
            </a:r>
            <a:r>
              <a:rPr sz="1000" spc="-5" dirty="0">
                <a:latin typeface="Times New Roman"/>
                <a:cs typeface="Times New Roman"/>
              </a:rPr>
              <a:t>я  выбросов.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27376" y="943355"/>
            <a:ext cx="1945005" cy="5139055"/>
          </a:xfrm>
          <a:custGeom>
            <a:avLst/>
            <a:gdLst/>
            <a:ahLst/>
            <a:cxnLst/>
            <a:rect l="l" t="t" r="r" b="b"/>
            <a:pathLst>
              <a:path w="1945004" h="5139055">
                <a:moveTo>
                  <a:pt x="1944624" y="0"/>
                </a:moveTo>
                <a:lnTo>
                  <a:pt x="0" y="0"/>
                </a:lnTo>
                <a:lnTo>
                  <a:pt x="0" y="5138928"/>
                </a:lnTo>
                <a:lnTo>
                  <a:pt x="1944624" y="5138928"/>
                </a:lnTo>
                <a:lnTo>
                  <a:pt x="1944624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627376" y="943355"/>
            <a:ext cx="1945005" cy="5206554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502284">
              <a:lnSpc>
                <a:spcPct val="100000"/>
              </a:lnSpc>
              <a:spcBef>
                <a:spcPts val="320"/>
              </a:spcBef>
            </a:pPr>
            <a:r>
              <a:rPr sz="1200" b="1" dirty="0">
                <a:latin typeface="Times New Roman"/>
                <a:cs typeface="Times New Roman"/>
              </a:rPr>
              <a:t>Чистая</a:t>
            </a:r>
            <a:r>
              <a:rPr sz="1200" b="1" spc="-5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земля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 marL="92075" marR="83820" algn="just">
              <a:lnSpc>
                <a:spcPct val="100000"/>
              </a:lnSpc>
              <a:spcBef>
                <a:spcPts val="1055"/>
              </a:spcBef>
              <a:tabLst>
                <a:tab pos="1485265" algn="l"/>
              </a:tabLst>
            </a:pPr>
            <a:r>
              <a:rPr sz="1000" spc="-5" dirty="0">
                <a:latin typeface="Times New Roman"/>
                <a:cs typeface="Times New Roman"/>
              </a:rPr>
              <a:t>Работы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по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рекультивации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восстановлению</a:t>
            </a:r>
            <a:r>
              <a:rPr sz="1000" spc="48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загрязненных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</a:t>
            </a:r>
            <a:r>
              <a:rPr sz="1000" dirty="0">
                <a:latin typeface="Times New Roman"/>
                <a:cs typeface="Times New Roman"/>
              </a:rPr>
              <a:t> процессе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производственной </a:t>
            </a:r>
            <a:r>
              <a:rPr sz="1000" spc="-2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д</a:t>
            </a:r>
            <a:r>
              <a:rPr sz="1000" spc="5" dirty="0">
                <a:latin typeface="Times New Roman"/>
                <a:cs typeface="Times New Roman"/>
              </a:rPr>
              <a:t>е</a:t>
            </a:r>
            <a:r>
              <a:rPr sz="1000" spc="-5" dirty="0">
                <a:latin typeface="Times New Roman"/>
                <a:cs typeface="Times New Roman"/>
              </a:rPr>
              <a:t>я</a:t>
            </a:r>
            <a:r>
              <a:rPr sz="1000" dirty="0">
                <a:latin typeface="Times New Roman"/>
                <a:cs typeface="Times New Roman"/>
              </a:rPr>
              <a:t>т</a:t>
            </a:r>
            <a:r>
              <a:rPr sz="1000" spc="-5" dirty="0">
                <a:latin typeface="Times New Roman"/>
                <a:cs typeface="Times New Roman"/>
              </a:rPr>
              <a:t>е</a:t>
            </a:r>
            <a:r>
              <a:rPr sz="1000" spc="-10" dirty="0">
                <a:latin typeface="Times New Roman"/>
                <a:cs typeface="Times New Roman"/>
              </a:rPr>
              <a:t>л</a:t>
            </a:r>
            <a:r>
              <a:rPr sz="1000" spc="5" dirty="0">
                <a:latin typeface="Times New Roman"/>
                <a:cs typeface="Times New Roman"/>
              </a:rPr>
              <a:t>ь</a:t>
            </a:r>
            <a:r>
              <a:rPr sz="1000" spc="-15" dirty="0">
                <a:latin typeface="Times New Roman"/>
                <a:cs typeface="Times New Roman"/>
              </a:rPr>
              <a:t>н</a:t>
            </a:r>
            <a:r>
              <a:rPr sz="1000" dirty="0">
                <a:latin typeface="Times New Roman"/>
                <a:cs typeface="Times New Roman"/>
              </a:rPr>
              <a:t>о</a:t>
            </a:r>
            <a:r>
              <a:rPr sz="1000" spc="-5" dirty="0">
                <a:latin typeface="Times New Roman"/>
                <a:cs typeface="Times New Roman"/>
              </a:rPr>
              <a:t>с</a:t>
            </a:r>
            <a:r>
              <a:rPr sz="1000" spc="5" dirty="0">
                <a:latin typeface="Times New Roman"/>
                <a:cs typeface="Times New Roman"/>
              </a:rPr>
              <a:t>т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spc="-5" dirty="0">
                <a:latin typeface="Times New Roman"/>
                <a:cs typeface="Times New Roman"/>
              </a:rPr>
              <a:t>з</a:t>
            </a:r>
            <a:r>
              <a:rPr sz="1000" spc="5" dirty="0">
                <a:latin typeface="Times New Roman"/>
                <a:cs typeface="Times New Roman"/>
              </a:rPr>
              <a:t>е</a:t>
            </a:r>
            <a:r>
              <a:rPr sz="1000" dirty="0">
                <a:latin typeface="Times New Roman"/>
                <a:cs typeface="Times New Roman"/>
              </a:rPr>
              <a:t>м</a:t>
            </a:r>
            <a:r>
              <a:rPr sz="1000" spc="-5" dirty="0">
                <a:latin typeface="Times New Roman"/>
                <a:cs typeface="Times New Roman"/>
              </a:rPr>
              <a:t>е</a:t>
            </a:r>
            <a:r>
              <a:rPr sz="1000" spc="-10" dirty="0">
                <a:latin typeface="Times New Roman"/>
                <a:cs typeface="Times New Roman"/>
              </a:rPr>
              <a:t>л</a:t>
            </a:r>
            <a:r>
              <a:rPr sz="1000" spc="-5" dirty="0">
                <a:latin typeface="Times New Roman"/>
                <a:cs typeface="Times New Roman"/>
              </a:rPr>
              <a:t>ь  проводятся </a:t>
            </a:r>
            <a:r>
              <a:rPr sz="1000" dirty="0">
                <a:latin typeface="Times New Roman"/>
                <a:cs typeface="Times New Roman"/>
              </a:rPr>
              <a:t>на всех </a:t>
            </a:r>
            <a:r>
              <a:rPr sz="1000" spc="-5" dirty="0">
                <a:latin typeface="Times New Roman"/>
                <a:cs typeface="Times New Roman"/>
              </a:rPr>
              <a:t>территориях </a:t>
            </a:r>
            <a:r>
              <a:rPr sz="1000" spc="-2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деятельности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ТОО </a:t>
            </a:r>
            <a:r>
              <a:rPr sz="1000" spc="-10" dirty="0">
                <a:latin typeface="Times New Roman"/>
                <a:cs typeface="Times New Roman"/>
              </a:rPr>
              <a:t>«КТЖ-ГП»</a:t>
            </a: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92075" marR="83185" algn="just">
              <a:lnSpc>
                <a:spcPct val="100000"/>
              </a:lnSpc>
            </a:pPr>
            <a:r>
              <a:rPr sz="1000" spc="-5" dirty="0">
                <a:latin typeface="Times New Roman"/>
                <a:cs typeface="Times New Roman"/>
              </a:rPr>
              <a:t>В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филиалах</a:t>
            </a:r>
            <a:r>
              <a:rPr sz="1000" dirty="0">
                <a:latin typeface="Times New Roman"/>
                <a:cs typeface="Times New Roman"/>
              </a:rPr>
              <a:t> ТОО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«КТЖ-ГП» </a:t>
            </a:r>
            <a:r>
              <a:rPr sz="1000" dirty="0">
                <a:latin typeface="Times New Roman"/>
                <a:cs typeface="Times New Roman"/>
              </a:rPr>
              <a:t> проведена</a:t>
            </a:r>
            <a:r>
              <a:rPr sz="1000" spc="1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экологическая</a:t>
            </a:r>
            <a:r>
              <a:rPr sz="1000" spc="1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акция</a:t>
            </a:r>
          </a:p>
          <a:p>
            <a:pPr marL="92075" marR="84455" algn="just">
              <a:lnSpc>
                <a:spcPct val="100000"/>
              </a:lnSpc>
              <a:tabLst>
                <a:tab pos="1141095" algn="l"/>
              </a:tabLst>
            </a:pPr>
            <a:r>
              <a:rPr sz="1000" spc="-25" dirty="0">
                <a:latin typeface="Times New Roman"/>
                <a:cs typeface="Times New Roman"/>
              </a:rPr>
              <a:t>«</a:t>
            </a:r>
            <a:r>
              <a:rPr sz="1000" spc="5" dirty="0">
                <a:latin typeface="Times New Roman"/>
                <a:cs typeface="Times New Roman"/>
              </a:rPr>
              <a:t>П</a:t>
            </a:r>
            <a:r>
              <a:rPr sz="1000" dirty="0">
                <a:latin typeface="Times New Roman"/>
                <a:cs typeface="Times New Roman"/>
              </a:rPr>
              <a:t>о</a:t>
            </a:r>
            <a:r>
              <a:rPr sz="1000" spc="5" dirty="0">
                <a:latin typeface="Times New Roman"/>
                <a:cs typeface="Times New Roman"/>
              </a:rPr>
              <a:t>с</a:t>
            </a:r>
            <a:r>
              <a:rPr sz="1000" spc="-5" dirty="0">
                <a:latin typeface="Times New Roman"/>
                <a:cs typeface="Times New Roman"/>
              </a:rPr>
              <a:t>а</a:t>
            </a:r>
            <a:r>
              <a:rPr sz="1000" spc="5" dirty="0">
                <a:latin typeface="Times New Roman"/>
                <a:cs typeface="Times New Roman"/>
              </a:rPr>
              <a:t>д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dirty="0">
                <a:latin typeface="Times New Roman"/>
                <a:cs typeface="Times New Roman"/>
              </a:rPr>
              <a:t>	д</a:t>
            </a:r>
            <a:r>
              <a:rPr sz="1000" spc="-5" dirty="0">
                <a:latin typeface="Times New Roman"/>
                <a:cs typeface="Times New Roman"/>
              </a:rPr>
              <a:t>е</a:t>
            </a:r>
            <a:r>
              <a:rPr sz="1000" dirty="0">
                <a:latin typeface="Times New Roman"/>
                <a:cs typeface="Times New Roman"/>
              </a:rPr>
              <a:t>р</a:t>
            </a:r>
            <a:r>
              <a:rPr sz="1000" spc="-5" dirty="0">
                <a:latin typeface="Times New Roman"/>
                <a:cs typeface="Times New Roman"/>
              </a:rPr>
              <a:t>ев</a:t>
            </a:r>
            <a:r>
              <a:rPr sz="1000" spc="10" dirty="0">
                <a:latin typeface="Times New Roman"/>
                <a:cs typeface="Times New Roman"/>
              </a:rPr>
              <a:t>о</a:t>
            </a:r>
            <a:r>
              <a:rPr sz="1000" spc="-5" dirty="0">
                <a:latin typeface="Times New Roman"/>
                <a:cs typeface="Times New Roman"/>
              </a:rPr>
              <a:t>-</a:t>
            </a:r>
            <a:r>
              <a:rPr sz="1000" spc="5" dirty="0">
                <a:latin typeface="Times New Roman"/>
                <a:cs typeface="Times New Roman"/>
              </a:rPr>
              <a:t>с</a:t>
            </a:r>
            <a:r>
              <a:rPr sz="1000" dirty="0">
                <a:latin typeface="Times New Roman"/>
                <a:cs typeface="Times New Roman"/>
              </a:rPr>
              <a:t>н</a:t>
            </a:r>
            <a:r>
              <a:rPr sz="1000" spc="-15" dirty="0">
                <a:latin typeface="Times New Roman"/>
                <a:cs typeface="Times New Roman"/>
              </a:rPr>
              <a:t>и</a:t>
            </a:r>
            <a:r>
              <a:rPr sz="1000" spc="-5" dirty="0">
                <a:latin typeface="Times New Roman"/>
                <a:cs typeface="Times New Roman"/>
              </a:rPr>
              <a:t>зь  </a:t>
            </a:r>
            <a:r>
              <a:rPr sz="1000" spc="-10" dirty="0">
                <a:latin typeface="Times New Roman"/>
                <a:cs typeface="Times New Roman"/>
              </a:rPr>
              <a:t>углеродный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след».</a:t>
            </a:r>
            <a:endParaRPr sz="1000" dirty="0">
              <a:latin typeface="Times New Roman"/>
              <a:cs typeface="Times New Roman"/>
            </a:endParaRPr>
          </a:p>
          <a:p>
            <a:pPr marL="92075" marR="84455" algn="just">
              <a:lnSpc>
                <a:spcPct val="100000"/>
              </a:lnSpc>
            </a:pPr>
            <a:r>
              <a:rPr sz="1000" spc="-5" dirty="0">
                <a:latin typeface="Times New Roman"/>
                <a:cs typeface="Times New Roman"/>
              </a:rPr>
              <a:t>В</a:t>
            </a:r>
            <a:r>
              <a:rPr sz="1000" dirty="0">
                <a:latin typeface="Times New Roman"/>
                <a:cs typeface="Times New Roman"/>
              </a:rPr>
              <a:t> рамках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данной</a:t>
            </a:r>
            <a:r>
              <a:rPr sz="1000" dirty="0">
                <a:latin typeface="Times New Roman"/>
                <a:cs typeface="Times New Roman"/>
              </a:rPr>
              <a:t> акции </a:t>
            </a:r>
            <a:r>
              <a:rPr sz="1000" spc="-235" dirty="0">
                <a:latin typeface="Times New Roman"/>
                <a:cs typeface="Times New Roman"/>
              </a:rPr>
              <a:t> </a:t>
            </a:r>
            <a:r>
              <a:rPr sz="1000" spc="-5" dirty="0" err="1">
                <a:latin typeface="Times New Roman"/>
                <a:cs typeface="Times New Roman"/>
              </a:rPr>
              <a:t>посадили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117</a:t>
            </a:r>
            <a:r>
              <a:rPr lang="ru-RU" sz="1000" dirty="0">
                <a:latin typeface="Times New Roman"/>
                <a:cs typeface="Times New Roman"/>
              </a:rPr>
              <a:t>4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штук </a:t>
            </a:r>
            <a:r>
              <a:rPr sz="1000" dirty="0">
                <a:latin typeface="Times New Roman"/>
                <a:cs typeface="Times New Roman"/>
              </a:rPr>
              <a:t>саженцев </a:t>
            </a:r>
            <a:r>
              <a:rPr sz="1000" spc="-5" dirty="0">
                <a:latin typeface="Times New Roman"/>
                <a:cs typeface="Times New Roman"/>
              </a:rPr>
              <a:t>и </a:t>
            </a:r>
            <a:r>
              <a:rPr sz="1000" spc="-2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1</a:t>
            </a:r>
            <a:r>
              <a:rPr lang="ru-RU" sz="1000" dirty="0">
                <a:latin typeface="Times New Roman"/>
                <a:cs typeface="Times New Roman"/>
              </a:rPr>
              <a:t>76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клумб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цветов.</a:t>
            </a: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  <a:spcBef>
                <a:spcPts val="815"/>
              </a:spcBef>
            </a:pPr>
            <a:r>
              <a:rPr sz="1000" spc="-5" dirty="0">
                <a:latin typeface="Times New Roman"/>
                <a:cs typeface="Times New Roman"/>
              </a:rPr>
              <a:t>.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88408" y="943355"/>
            <a:ext cx="1943100" cy="5108575"/>
          </a:xfrm>
          <a:custGeom>
            <a:avLst/>
            <a:gdLst/>
            <a:ahLst/>
            <a:cxnLst/>
            <a:rect l="l" t="t" r="r" b="b"/>
            <a:pathLst>
              <a:path w="1943100" h="5108575">
                <a:moveTo>
                  <a:pt x="1943099" y="0"/>
                </a:moveTo>
                <a:lnTo>
                  <a:pt x="0" y="0"/>
                </a:lnTo>
                <a:lnTo>
                  <a:pt x="0" y="5108448"/>
                </a:lnTo>
                <a:lnTo>
                  <a:pt x="1943099" y="5108448"/>
                </a:lnTo>
                <a:lnTo>
                  <a:pt x="1943099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37683" y="971550"/>
            <a:ext cx="8585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Чистая</a:t>
            </a:r>
            <a:r>
              <a:rPr sz="1200" b="1" spc="-75" dirty="0">
                <a:latin typeface="Times New Roman"/>
                <a:cs typeface="Times New Roman"/>
              </a:rPr>
              <a:t> </a:t>
            </a:r>
            <a:r>
              <a:rPr sz="1200" b="1" spc="-15" dirty="0">
                <a:latin typeface="Times New Roman"/>
                <a:cs typeface="Times New Roman"/>
              </a:rPr>
              <a:t>вода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80483" y="2434843"/>
            <a:ext cx="177292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95"/>
              </a:spcBef>
              <a:tabLst>
                <a:tab pos="916940" algn="l"/>
              </a:tabLst>
            </a:pPr>
            <a:r>
              <a:rPr sz="1000" spc="-5" dirty="0">
                <a:latin typeface="Times New Roman"/>
                <a:cs typeface="Times New Roman"/>
              </a:rPr>
              <a:t>Политика</a:t>
            </a:r>
            <a:r>
              <a:rPr sz="1000" dirty="0">
                <a:latin typeface="Times New Roman"/>
                <a:cs typeface="Times New Roman"/>
              </a:rPr>
              <a:t> ТОО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«КТЖ-ГП»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 </a:t>
            </a:r>
            <a:r>
              <a:rPr sz="1000" spc="-2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области</a:t>
            </a:r>
            <a:r>
              <a:rPr sz="1000" dirty="0">
                <a:latin typeface="Times New Roman"/>
                <a:cs typeface="Times New Roman"/>
              </a:rPr>
              <a:t> охраны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окружающей </a:t>
            </a:r>
            <a:r>
              <a:rPr sz="1000" spc="-2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среды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содержит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обязательства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п</a:t>
            </a:r>
            <a:r>
              <a:rPr sz="1000" spc="-5" dirty="0">
                <a:latin typeface="Times New Roman"/>
                <a:cs typeface="Times New Roman"/>
              </a:rPr>
              <a:t>о</a:t>
            </a:r>
            <a:r>
              <a:rPr sz="1000" dirty="0">
                <a:latin typeface="Times New Roman"/>
                <a:cs typeface="Times New Roman"/>
              </a:rPr>
              <a:t>	р</a:t>
            </a:r>
            <a:r>
              <a:rPr sz="1000" spc="-5" dirty="0">
                <a:latin typeface="Times New Roman"/>
                <a:cs typeface="Times New Roman"/>
              </a:rPr>
              <a:t>а</a:t>
            </a:r>
            <a:r>
              <a:rPr sz="1000" dirty="0">
                <a:latin typeface="Times New Roman"/>
                <a:cs typeface="Times New Roman"/>
              </a:rPr>
              <a:t>ц</a:t>
            </a:r>
            <a:r>
              <a:rPr sz="1000" spc="-15" dirty="0">
                <a:latin typeface="Times New Roman"/>
                <a:cs typeface="Times New Roman"/>
              </a:rPr>
              <a:t>и</a:t>
            </a:r>
            <a:r>
              <a:rPr sz="1000" dirty="0">
                <a:latin typeface="Times New Roman"/>
                <a:cs typeface="Times New Roman"/>
              </a:rPr>
              <a:t>он</a:t>
            </a:r>
            <a:r>
              <a:rPr sz="1000" spc="-5" dirty="0">
                <a:latin typeface="Times New Roman"/>
                <a:cs typeface="Times New Roman"/>
              </a:rPr>
              <a:t>а</a:t>
            </a:r>
            <a:r>
              <a:rPr sz="1000" spc="-10" dirty="0">
                <a:latin typeface="Times New Roman"/>
                <a:cs typeface="Times New Roman"/>
              </a:rPr>
              <a:t>л</a:t>
            </a:r>
            <a:r>
              <a:rPr sz="1000" spc="5" dirty="0">
                <a:latin typeface="Times New Roman"/>
                <a:cs typeface="Times New Roman"/>
              </a:rPr>
              <a:t>ь</a:t>
            </a:r>
            <a:r>
              <a:rPr sz="1000" dirty="0">
                <a:latin typeface="Times New Roman"/>
                <a:cs typeface="Times New Roman"/>
              </a:rPr>
              <a:t>ном</a:t>
            </a:r>
            <a:r>
              <a:rPr sz="1000" spc="-5" dirty="0">
                <a:latin typeface="Times New Roman"/>
                <a:cs typeface="Times New Roman"/>
              </a:rPr>
              <a:t>у  использованию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природных,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том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числе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водных,</a:t>
            </a:r>
            <a:r>
              <a:rPr sz="1000" dirty="0">
                <a:latin typeface="Times New Roman"/>
                <a:cs typeface="Times New Roman"/>
              </a:rPr>
              <a:t> ресурсов. </a:t>
            </a:r>
            <a:r>
              <a:rPr sz="1000" spc="-2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Приоритетные</a:t>
            </a:r>
            <a:r>
              <a:rPr sz="1000" dirty="0">
                <a:latin typeface="Times New Roman"/>
                <a:cs typeface="Times New Roman"/>
              </a:rPr>
              <a:t> направления </a:t>
            </a:r>
            <a:r>
              <a:rPr sz="1000" spc="-2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действий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включают:</a:t>
            </a:r>
            <a:endParaRPr sz="1000" dirty="0">
              <a:latin typeface="Times New Roman"/>
              <a:cs typeface="Times New Roman"/>
            </a:endParaRPr>
          </a:p>
          <a:p>
            <a:pPr marR="5080" algn="just">
              <a:lnSpc>
                <a:spcPct val="100000"/>
              </a:lnSpc>
              <a:tabLst>
                <a:tab pos="652145" algn="l"/>
                <a:tab pos="1149985" algn="l"/>
              </a:tabLst>
            </a:pPr>
            <a:r>
              <a:rPr sz="1000" spc="-5" dirty="0">
                <a:latin typeface="Times New Roman"/>
                <a:cs typeface="Times New Roman"/>
              </a:rPr>
              <a:t>-минимизацию</a:t>
            </a:r>
            <a:r>
              <a:rPr sz="1000" dirty="0">
                <a:latin typeface="Times New Roman"/>
                <a:cs typeface="Times New Roman"/>
              </a:rPr>
              <a:t> последствий </a:t>
            </a:r>
            <a:r>
              <a:rPr sz="1000" spc="-2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хозяйственной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деятельности,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 </a:t>
            </a:r>
            <a:r>
              <a:rPr sz="1000" spc="-2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том числе уменьшение изъятия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в</a:t>
            </a:r>
            <a:r>
              <a:rPr sz="1000" spc="-5" dirty="0">
                <a:latin typeface="Times New Roman"/>
                <a:cs typeface="Times New Roman"/>
              </a:rPr>
              <a:t>оды</a:t>
            </a:r>
            <a:r>
              <a:rPr sz="1000" dirty="0">
                <a:latin typeface="Times New Roman"/>
                <a:cs typeface="Times New Roman"/>
              </a:rPr>
              <a:t>	и</a:t>
            </a:r>
            <a:r>
              <a:rPr sz="1000" spc="-5" dirty="0">
                <a:latin typeface="Times New Roman"/>
                <a:cs typeface="Times New Roman"/>
              </a:rPr>
              <a:t>з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spc="-15" dirty="0">
                <a:latin typeface="Times New Roman"/>
                <a:cs typeface="Times New Roman"/>
              </a:rPr>
              <a:t>п</a:t>
            </a:r>
            <a:r>
              <a:rPr sz="1000" dirty="0">
                <a:latin typeface="Times New Roman"/>
                <a:cs typeface="Times New Roman"/>
              </a:rPr>
              <a:t>р</a:t>
            </a:r>
            <a:r>
              <a:rPr sz="1000" spc="-15" dirty="0">
                <a:latin typeface="Times New Roman"/>
                <a:cs typeface="Times New Roman"/>
              </a:rPr>
              <a:t>и</a:t>
            </a:r>
            <a:r>
              <a:rPr sz="1000" dirty="0">
                <a:latin typeface="Times New Roman"/>
                <a:cs typeface="Times New Roman"/>
              </a:rPr>
              <a:t>род</a:t>
            </a:r>
            <a:r>
              <a:rPr sz="1000" spc="-15" dirty="0">
                <a:latin typeface="Times New Roman"/>
                <a:cs typeface="Times New Roman"/>
              </a:rPr>
              <a:t>н</a:t>
            </a:r>
            <a:r>
              <a:rPr sz="1000" spc="5" dirty="0">
                <a:latin typeface="Times New Roman"/>
                <a:cs typeface="Times New Roman"/>
              </a:rPr>
              <a:t>ы</a:t>
            </a:r>
            <a:r>
              <a:rPr sz="1000" spc="-5" dirty="0">
                <a:latin typeface="Times New Roman"/>
                <a:cs typeface="Times New Roman"/>
              </a:rPr>
              <a:t>х  источников;</a:t>
            </a:r>
            <a:endParaRPr sz="1000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</a:pPr>
            <a:r>
              <a:rPr sz="1000" spc="-5" dirty="0">
                <a:latin typeface="Times New Roman"/>
                <a:cs typeface="Times New Roman"/>
              </a:rPr>
              <a:t>-</a:t>
            </a:r>
            <a:r>
              <a:rPr sz="1000" spc="295" dirty="0">
                <a:latin typeface="Times New Roman"/>
                <a:cs typeface="Times New Roman"/>
              </a:rPr>
              <a:t>  </a:t>
            </a:r>
            <a:r>
              <a:rPr sz="1000" spc="3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снижение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726303" y="4416297"/>
            <a:ext cx="9264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226695">
              <a:lnSpc>
                <a:spcPct val="100000"/>
              </a:lnSpc>
              <a:spcBef>
                <a:spcPts val="95"/>
              </a:spcBef>
              <a:tabLst>
                <a:tab pos="288925" algn="l"/>
              </a:tabLst>
            </a:pPr>
            <a:r>
              <a:rPr sz="1000" spc="-5" dirty="0">
                <a:latin typeface="Times New Roman"/>
                <a:cs typeface="Times New Roman"/>
              </a:rPr>
              <a:t>з</a:t>
            </a:r>
            <a:r>
              <a:rPr sz="1000" spc="5" dirty="0">
                <a:latin typeface="Times New Roman"/>
                <a:cs typeface="Times New Roman"/>
              </a:rPr>
              <a:t>а</a:t>
            </a:r>
            <a:r>
              <a:rPr sz="1000" spc="-10" dirty="0">
                <a:latin typeface="Times New Roman"/>
                <a:cs typeface="Times New Roman"/>
              </a:rPr>
              <a:t>в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spc="5" dirty="0">
                <a:latin typeface="Times New Roman"/>
                <a:cs typeface="Times New Roman"/>
              </a:rPr>
              <a:t>с</a:t>
            </a:r>
            <a:r>
              <a:rPr sz="1000" spc="-15" dirty="0">
                <a:latin typeface="Times New Roman"/>
                <a:cs typeface="Times New Roman"/>
              </a:rPr>
              <a:t>и</a:t>
            </a:r>
            <a:r>
              <a:rPr sz="1000" spc="10" dirty="0">
                <a:latin typeface="Times New Roman"/>
                <a:cs typeface="Times New Roman"/>
              </a:rPr>
              <a:t>м</a:t>
            </a:r>
            <a:r>
              <a:rPr sz="1000" dirty="0">
                <a:latin typeface="Times New Roman"/>
                <a:cs typeface="Times New Roman"/>
              </a:rPr>
              <a:t>о</a:t>
            </a:r>
            <a:r>
              <a:rPr sz="1000" spc="-5" dirty="0">
                <a:latin typeface="Times New Roman"/>
                <a:cs typeface="Times New Roman"/>
              </a:rPr>
              <a:t>сти  </a:t>
            </a:r>
            <a:r>
              <a:rPr sz="1000" dirty="0">
                <a:latin typeface="Times New Roman"/>
                <a:cs typeface="Times New Roman"/>
              </a:rPr>
              <a:t>о</a:t>
            </a:r>
            <a:r>
              <a:rPr sz="1000" spc="-5" dirty="0">
                <a:latin typeface="Times New Roman"/>
                <a:cs typeface="Times New Roman"/>
              </a:rPr>
              <a:t>т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spc="-10" dirty="0">
                <a:latin typeface="Times New Roman"/>
                <a:cs typeface="Times New Roman"/>
              </a:rPr>
              <a:t>в</a:t>
            </a:r>
            <a:r>
              <a:rPr sz="1000" spc="-5" dirty="0">
                <a:latin typeface="Times New Roman"/>
                <a:cs typeface="Times New Roman"/>
              </a:rPr>
              <a:t>о</a:t>
            </a:r>
            <a:r>
              <a:rPr sz="1000" spc="5" dirty="0">
                <a:latin typeface="Times New Roman"/>
                <a:cs typeface="Times New Roman"/>
              </a:rPr>
              <a:t>з</a:t>
            </a:r>
            <a:r>
              <a:rPr sz="1000" dirty="0">
                <a:latin typeface="Times New Roman"/>
                <a:cs typeface="Times New Roman"/>
              </a:rPr>
              <a:t>мо</a:t>
            </a:r>
            <a:r>
              <a:rPr sz="1000" spc="-10" dirty="0">
                <a:latin typeface="Times New Roman"/>
                <a:cs typeface="Times New Roman"/>
              </a:rPr>
              <a:t>ж</a:t>
            </a:r>
            <a:r>
              <a:rPr sz="1000" spc="-15" dirty="0">
                <a:latin typeface="Times New Roman"/>
                <a:cs typeface="Times New Roman"/>
              </a:rPr>
              <a:t>н</a:t>
            </a:r>
            <a:r>
              <a:rPr sz="1000" spc="5" dirty="0">
                <a:latin typeface="Times New Roman"/>
                <a:cs typeface="Times New Roman"/>
              </a:rPr>
              <a:t>ы</a:t>
            </a:r>
            <a:r>
              <a:rPr sz="1000" spc="-5" dirty="0">
                <a:latin typeface="Times New Roman"/>
                <a:cs typeface="Times New Roman"/>
              </a:rPr>
              <a:t>х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82107" y="4721097"/>
            <a:ext cx="96964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Times New Roman"/>
                <a:cs typeface="Times New Roman"/>
              </a:rPr>
              <a:t>неблагоприятных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80483" y="4568697"/>
            <a:ext cx="68770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latin typeface="Times New Roman"/>
                <a:cs typeface="Times New Roman"/>
              </a:rPr>
              <a:t>п</a:t>
            </a:r>
            <a:r>
              <a:rPr sz="1000" dirty="0">
                <a:latin typeface="Times New Roman"/>
                <a:cs typeface="Times New Roman"/>
              </a:rPr>
              <a:t>ро</a:t>
            </a:r>
            <a:r>
              <a:rPr sz="1000" spc="-15" dirty="0">
                <a:latin typeface="Times New Roman"/>
                <a:cs typeface="Times New Roman"/>
              </a:rPr>
              <a:t>и</a:t>
            </a:r>
            <a:r>
              <a:rPr sz="1000" spc="5" dirty="0">
                <a:latin typeface="Times New Roman"/>
                <a:cs typeface="Times New Roman"/>
              </a:rPr>
              <a:t>з</a:t>
            </a:r>
            <a:r>
              <a:rPr sz="1000" spc="-10" dirty="0">
                <a:latin typeface="Times New Roman"/>
                <a:cs typeface="Times New Roman"/>
              </a:rPr>
              <a:t>в</a:t>
            </a:r>
            <a:r>
              <a:rPr sz="1000" spc="-5" dirty="0">
                <a:latin typeface="Times New Roman"/>
                <a:cs typeface="Times New Roman"/>
              </a:rPr>
              <a:t>о</a:t>
            </a:r>
            <a:r>
              <a:rPr sz="1000" dirty="0">
                <a:latin typeface="Times New Roman"/>
                <a:cs typeface="Times New Roman"/>
              </a:rPr>
              <a:t>д</a:t>
            </a:r>
            <a:r>
              <a:rPr sz="1000" spc="-5" dirty="0">
                <a:latin typeface="Times New Roman"/>
                <a:cs typeface="Times New Roman"/>
              </a:rPr>
              <a:t>с</a:t>
            </a:r>
            <a:r>
              <a:rPr sz="1000" spc="5" dirty="0">
                <a:latin typeface="Times New Roman"/>
                <a:cs typeface="Times New Roman"/>
              </a:rPr>
              <a:t>т</a:t>
            </a:r>
            <a:r>
              <a:rPr sz="1000" spc="-5" dirty="0">
                <a:latin typeface="Times New Roman"/>
                <a:cs typeface="Times New Roman"/>
              </a:rPr>
              <a:t>в  </a:t>
            </a:r>
            <a:r>
              <a:rPr sz="1000" dirty="0">
                <a:latin typeface="Times New Roman"/>
                <a:cs typeface="Times New Roman"/>
              </a:rPr>
              <a:t>внешних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0" spc="-5" dirty="0">
                <a:latin typeface="Times New Roman"/>
                <a:cs typeface="Times New Roman"/>
              </a:rPr>
              <a:t>факторов,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37910" y="4873878"/>
            <a:ext cx="101409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276860" algn="l"/>
                <a:tab pos="692785" algn="l"/>
              </a:tabLst>
            </a:pPr>
            <a:r>
              <a:rPr sz="1000" spc="-5" dirty="0">
                <a:latin typeface="Times New Roman"/>
                <a:cs typeface="Times New Roman"/>
              </a:rPr>
              <a:t>в	</a:t>
            </a:r>
            <a:r>
              <a:rPr sz="1000" spc="-10" dirty="0">
                <a:latin typeface="Times New Roman"/>
                <a:cs typeface="Times New Roman"/>
              </a:rPr>
              <a:t>т</a:t>
            </a:r>
            <a:r>
              <a:rPr sz="1000" dirty="0">
                <a:latin typeface="Times New Roman"/>
                <a:cs typeface="Times New Roman"/>
              </a:rPr>
              <a:t>о</a:t>
            </a:r>
            <a:r>
              <a:rPr sz="1000" spc="-5" dirty="0">
                <a:latin typeface="Times New Roman"/>
                <a:cs typeface="Times New Roman"/>
              </a:rPr>
              <a:t>м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spc="-5" dirty="0">
                <a:latin typeface="Times New Roman"/>
                <a:cs typeface="Times New Roman"/>
              </a:rPr>
              <a:t>ч</a:t>
            </a:r>
            <a:r>
              <a:rPr sz="1000" spc="-15" dirty="0">
                <a:latin typeface="Times New Roman"/>
                <a:cs typeface="Times New Roman"/>
              </a:rPr>
              <a:t>и</a:t>
            </a:r>
            <a:r>
              <a:rPr sz="1000" spc="5" dirty="0">
                <a:latin typeface="Times New Roman"/>
                <a:cs typeface="Times New Roman"/>
              </a:rPr>
              <a:t>с</a:t>
            </a:r>
            <a:r>
              <a:rPr sz="1000" spc="-10" dirty="0">
                <a:latin typeface="Times New Roman"/>
                <a:cs typeface="Times New Roman"/>
              </a:rPr>
              <a:t>л</a:t>
            </a:r>
            <a:r>
              <a:rPr sz="1000" spc="-5" dirty="0">
                <a:latin typeface="Times New Roman"/>
                <a:cs typeface="Times New Roman"/>
              </a:rPr>
              <a:t>е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80483" y="5026278"/>
            <a:ext cx="1774189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95"/>
              </a:spcBef>
              <a:tabLst>
                <a:tab pos="1106170" algn="l"/>
                <a:tab pos="1353185" algn="l"/>
              </a:tabLst>
            </a:pPr>
            <a:r>
              <a:rPr sz="1000" spc="-5" dirty="0">
                <a:latin typeface="Times New Roman"/>
                <a:cs typeface="Times New Roman"/>
              </a:rPr>
              <a:t>природных</a:t>
            </a:r>
            <a:r>
              <a:rPr sz="1000" dirty="0">
                <a:latin typeface="Times New Roman"/>
                <a:cs typeface="Times New Roman"/>
              </a:rPr>
              <a:t> (засухи,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обмеление </a:t>
            </a:r>
            <a:r>
              <a:rPr sz="1000" spc="-2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п</a:t>
            </a:r>
            <a:r>
              <a:rPr sz="1000" dirty="0">
                <a:latin typeface="Times New Roman"/>
                <a:cs typeface="Times New Roman"/>
              </a:rPr>
              <a:t>ов</a:t>
            </a:r>
            <a:r>
              <a:rPr sz="1000" spc="-5" dirty="0">
                <a:latin typeface="Times New Roman"/>
                <a:cs typeface="Times New Roman"/>
              </a:rPr>
              <a:t>е</a:t>
            </a:r>
            <a:r>
              <a:rPr sz="1000" dirty="0">
                <a:latin typeface="Times New Roman"/>
                <a:cs typeface="Times New Roman"/>
              </a:rPr>
              <a:t>рх</a:t>
            </a:r>
            <a:r>
              <a:rPr sz="1000" spc="-15" dirty="0">
                <a:latin typeface="Times New Roman"/>
                <a:cs typeface="Times New Roman"/>
              </a:rPr>
              <a:t>н</a:t>
            </a:r>
            <a:r>
              <a:rPr sz="1000" dirty="0">
                <a:latin typeface="Times New Roman"/>
                <a:cs typeface="Times New Roman"/>
              </a:rPr>
              <a:t>о</a:t>
            </a:r>
            <a:r>
              <a:rPr sz="1000" spc="-5" dirty="0">
                <a:latin typeface="Times New Roman"/>
                <a:cs typeface="Times New Roman"/>
              </a:rPr>
              <a:t>с</a:t>
            </a:r>
            <a:r>
              <a:rPr sz="1000" spc="5" dirty="0">
                <a:latin typeface="Times New Roman"/>
                <a:cs typeface="Times New Roman"/>
              </a:rPr>
              <a:t>т</a:t>
            </a:r>
            <a:r>
              <a:rPr sz="1000" spc="-15" dirty="0">
                <a:latin typeface="Times New Roman"/>
                <a:cs typeface="Times New Roman"/>
              </a:rPr>
              <a:t>н</a:t>
            </a:r>
            <a:r>
              <a:rPr sz="1000" spc="5" dirty="0">
                <a:latin typeface="Times New Roman"/>
                <a:cs typeface="Times New Roman"/>
              </a:rPr>
              <a:t>ы</a:t>
            </a:r>
            <a:r>
              <a:rPr sz="1000" spc="-5" dirty="0">
                <a:latin typeface="Times New Roman"/>
                <a:cs typeface="Times New Roman"/>
              </a:rPr>
              <a:t>х</a:t>
            </a:r>
            <a:r>
              <a:rPr sz="1000" dirty="0">
                <a:latin typeface="Times New Roman"/>
                <a:cs typeface="Times New Roman"/>
              </a:rPr>
              <a:t>		</a:t>
            </a:r>
            <a:r>
              <a:rPr sz="1000" spc="-10" dirty="0">
                <a:latin typeface="Times New Roman"/>
                <a:cs typeface="Times New Roman"/>
              </a:rPr>
              <a:t>в</a:t>
            </a:r>
            <a:r>
              <a:rPr sz="1000" spc="-5" dirty="0">
                <a:latin typeface="Times New Roman"/>
                <a:cs typeface="Times New Roman"/>
              </a:rPr>
              <a:t>о</a:t>
            </a:r>
            <a:r>
              <a:rPr sz="1000" dirty="0">
                <a:latin typeface="Times New Roman"/>
                <a:cs typeface="Times New Roman"/>
              </a:rPr>
              <a:t>д</a:t>
            </a:r>
            <a:r>
              <a:rPr sz="1000" spc="-15" dirty="0">
                <a:latin typeface="Times New Roman"/>
                <a:cs typeface="Times New Roman"/>
              </a:rPr>
              <a:t>н</a:t>
            </a:r>
            <a:r>
              <a:rPr sz="1000" spc="5" dirty="0">
                <a:latin typeface="Times New Roman"/>
                <a:cs typeface="Times New Roman"/>
              </a:rPr>
              <a:t>ы</a:t>
            </a:r>
            <a:r>
              <a:rPr sz="1000" spc="-5" dirty="0">
                <a:latin typeface="Times New Roman"/>
                <a:cs typeface="Times New Roman"/>
              </a:rPr>
              <a:t>х  </a:t>
            </a:r>
            <a:r>
              <a:rPr sz="1000" dirty="0">
                <a:latin typeface="Times New Roman"/>
                <a:cs typeface="Times New Roman"/>
              </a:rPr>
              <a:t>о</a:t>
            </a:r>
            <a:r>
              <a:rPr sz="1000" spc="-5" dirty="0">
                <a:latin typeface="Times New Roman"/>
                <a:cs typeface="Times New Roman"/>
              </a:rPr>
              <a:t>бъе</a:t>
            </a:r>
            <a:r>
              <a:rPr sz="1000" dirty="0">
                <a:latin typeface="Times New Roman"/>
                <a:cs typeface="Times New Roman"/>
              </a:rPr>
              <a:t>к</a:t>
            </a:r>
            <a:r>
              <a:rPr sz="1000" spc="-10" dirty="0">
                <a:latin typeface="Times New Roman"/>
                <a:cs typeface="Times New Roman"/>
              </a:rPr>
              <a:t>т</a:t>
            </a:r>
            <a:r>
              <a:rPr sz="1000" dirty="0">
                <a:latin typeface="Times New Roman"/>
                <a:cs typeface="Times New Roman"/>
              </a:rPr>
              <a:t>о</a:t>
            </a:r>
            <a:r>
              <a:rPr sz="1000" spc="-10" dirty="0">
                <a:latin typeface="Times New Roman"/>
                <a:cs typeface="Times New Roman"/>
              </a:rPr>
              <a:t>в</a:t>
            </a:r>
            <a:r>
              <a:rPr sz="1000" spc="-5" dirty="0">
                <a:latin typeface="Times New Roman"/>
                <a:cs typeface="Times New Roman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spc="5" dirty="0">
                <a:latin typeface="Times New Roman"/>
                <a:cs typeface="Times New Roman"/>
              </a:rPr>
              <a:t>з</a:t>
            </a:r>
            <a:r>
              <a:rPr sz="1000" spc="-5" dirty="0">
                <a:latin typeface="Times New Roman"/>
                <a:cs typeface="Times New Roman"/>
              </a:rPr>
              <a:t>аг</a:t>
            </a:r>
            <a:r>
              <a:rPr sz="1000" dirty="0">
                <a:latin typeface="Times New Roman"/>
                <a:cs typeface="Times New Roman"/>
              </a:rPr>
              <a:t>ря</a:t>
            </a:r>
            <a:r>
              <a:rPr sz="1000" spc="5" dirty="0">
                <a:latin typeface="Times New Roman"/>
                <a:cs typeface="Times New Roman"/>
              </a:rPr>
              <a:t>з</a:t>
            </a:r>
            <a:r>
              <a:rPr sz="1000" dirty="0">
                <a:latin typeface="Times New Roman"/>
                <a:cs typeface="Times New Roman"/>
              </a:rPr>
              <a:t>н</a:t>
            </a:r>
            <a:r>
              <a:rPr sz="1000" spc="-5" dirty="0">
                <a:latin typeface="Times New Roman"/>
                <a:cs typeface="Times New Roman"/>
              </a:rPr>
              <a:t>е</a:t>
            </a:r>
            <a:r>
              <a:rPr sz="1000" dirty="0">
                <a:latin typeface="Times New Roman"/>
                <a:cs typeface="Times New Roman"/>
              </a:rPr>
              <a:t>ни</a:t>
            </a:r>
            <a:r>
              <a:rPr sz="1000" spc="-5" dirty="0">
                <a:latin typeface="Times New Roman"/>
                <a:cs typeface="Times New Roman"/>
              </a:rPr>
              <a:t>е  </a:t>
            </a:r>
            <a:r>
              <a:rPr sz="1000" dirty="0">
                <a:latin typeface="Times New Roman"/>
                <a:cs typeface="Times New Roman"/>
              </a:rPr>
              <a:t>подземных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источников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 </a:t>
            </a:r>
            <a:r>
              <a:rPr sz="1000" spc="-2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другие).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947916" y="943355"/>
            <a:ext cx="1996439" cy="5078095"/>
          </a:xfrm>
          <a:custGeom>
            <a:avLst/>
            <a:gdLst/>
            <a:ahLst/>
            <a:cxnLst/>
            <a:rect l="l" t="t" r="r" b="b"/>
            <a:pathLst>
              <a:path w="1996440" h="5078095">
                <a:moveTo>
                  <a:pt x="1996439" y="0"/>
                </a:moveTo>
                <a:lnTo>
                  <a:pt x="0" y="0"/>
                </a:lnTo>
                <a:lnTo>
                  <a:pt x="0" y="5077968"/>
                </a:lnTo>
                <a:lnTo>
                  <a:pt x="1996439" y="5077968"/>
                </a:lnTo>
                <a:lnTo>
                  <a:pt x="1996439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947916" y="943355"/>
            <a:ext cx="1996439" cy="2934137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48285">
              <a:lnSpc>
                <a:spcPct val="100000"/>
              </a:lnSpc>
              <a:spcBef>
                <a:spcPts val="320"/>
              </a:spcBef>
            </a:pPr>
            <a:r>
              <a:rPr sz="1200" b="1" spc="-15" dirty="0">
                <a:latin typeface="Times New Roman"/>
                <a:cs typeface="Times New Roman"/>
              </a:rPr>
              <a:t>Отходы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производства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92710" marR="83185" algn="just">
              <a:lnSpc>
                <a:spcPct val="100000"/>
              </a:lnSpc>
            </a:pPr>
            <a:r>
              <a:rPr sz="1000" spc="-5" dirty="0">
                <a:latin typeface="Times New Roman"/>
                <a:cs typeface="Times New Roman"/>
              </a:rPr>
              <a:t>Более</a:t>
            </a:r>
            <a:r>
              <a:rPr sz="1000" dirty="0">
                <a:latin typeface="Times New Roman"/>
                <a:cs typeface="Times New Roman"/>
              </a:rPr>
              <a:t> 80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%</a:t>
            </a:r>
            <a:r>
              <a:rPr sz="1000" dirty="0">
                <a:latin typeface="Times New Roman"/>
                <a:cs typeface="Times New Roman"/>
              </a:rPr>
              <a:t> образующихся</a:t>
            </a:r>
            <a:r>
              <a:rPr sz="1000" spc="254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 </a:t>
            </a:r>
            <a:r>
              <a:rPr sz="1000" spc="-2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ТОО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«КТЖ-ГП»</a:t>
            </a:r>
            <a:r>
              <a:rPr sz="1000" dirty="0">
                <a:latin typeface="Times New Roman"/>
                <a:cs typeface="Times New Roman"/>
              </a:rPr>
              <a:t> отходов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вовлекается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во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вторичный </a:t>
            </a:r>
            <a:r>
              <a:rPr sz="1000" spc="-2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оборот. </a:t>
            </a:r>
            <a:r>
              <a:rPr sz="1000" spc="-5" dirty="0">
                <a:latin typeface="Times New Roman"/>
                <a:cs typeface="Times New Roman"/>
              </a:rPr>
              <a:t>Основная </a:t>
            </a:r>
            <a:r>
              <a:rPr sz="1000" dirty="0">
                <a:latin typeface="Times New Roman"/>
                <a:cs typeface="Times New Roman"/>
              </a:rPr>
              <a:t>их масса </a:t>
            </a:r>
            <a:r>
              <a:rPr sz="1000" spc="-5" dirty="0">
                <a:latin typeface="Times New Roman"/>
                <a:cs typeface="Times New Roman"/>
              </a:rPr>
              <a:t>(лом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черных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цветных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металлов,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отработанные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нефтепродукты) </a:t>
            </a:r>
            <a:r>
              <a:rPr sz="1000" spc="-2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передается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на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сформированный </a:t>
            </a:r>
            <a:r>
              <a:rPr sz="1000" spc="-2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рынок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переработки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 err="1">
                <a:latin typeface="Times New Roman"/>
                <a:cs typeface="Times New Roman"/>
              </a:rPr>
              <a:t>отходов</a:t>
            </a:r>
            <a:r>
              <a:rPr sz="1000" spc="-5" dirty="0">
                <a:latin typeface="Times New Roman"/>
                <a:cs typeface="Times New Roman"/>
              </a:rPr>
              <a:t>.</a:t>
            </a:r>
            <a:endParaRPr sz="1000" dirty="0">
              <a:latin typeface="Times New Roman"/>
              <a:cs typeface="Times New Roman"/>
            </a:endParaRPr>
          </a:p>
        </p:txBody>
      </p:sp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6611" y="1257300"/>
            <a:ext cx="1728215" cy="1164336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868" y="1251203"/>
            <a:ext cx="1728216" cy="130759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18816" y="1257300"/>
            <a:ext cx="1763268" cy="1223772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6946392" y="1251203"/>
            <a:ext cx="1945639" cy="4670425"/>
            <a:chOff x="6946392" y="1251203"/>
            <a:chExt cx="1945639" cy="4670425"/>
          </a:xfrm>
        </p:grpSpPr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82028" y="1251203"/>
              <a:ext cx="1728216" cy="117043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46392" y="4651247"/>
              <a:ext cx="1945386" cy="1270254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20028" y="0"/>
            <a:ext cx="2805683" cy="5791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6731" y="113792"/>
            <a:ext cx="42246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ОХРАНА</a:t>
            </a:r>
            <a:r>
              <a:rPr spc="-45" dirty="0"/>
              <a:t> </a:t>
            </a:r>
            <a:r>
              <a:rPr spc="-5" dirty="0"/>
              <a:t>ОКРУЖАЮЩЕЙ</a:t>
            </a:r>
            <a:r>
              <a:rPr spc="-50" dirty="0"/>
              <a:t> </a:t>
            </a:r>
            <a:r>
              <a:rPr dirty="0"/>
              <a:t>СРЕДЫ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4708" y="713613"/>
            <a:ext cx="7941309" cy="5147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В </a:t>
            </a:r>
            <a:r>
              <a:rPr sz="1400" spc="-5" dirty="0">
                <a:latin typeface="Calibri"/>
                <a:cs typeface="Calibri"/>
              </a:rPr>
              <a:t>филиалах </a:t>
            </a:r>
            <a:r>
              <a:rPr sz="1400" spc="-15" dirty="0">
                <a:latin typeface="Calibri"/>
                <a:cs typeface="Calibri"/>
              </a:rPr>
              <a:t>ТОО </a:t>
            </a:r>
            <a:r>
              <a:rPr sz="1400" dirty="0">
                <a:latin typeface="Calibri"/>
                <a:cs typeface="Calibri"/>
              </a:rPr>
              <a:t>«КТЖ-ГП» </a:t>
            </a:r>
            <a:r>
              <a:rPr sz="1400" spc="-10" dirty="0">
                <a:latin typeface="Calibri"/>
                <a:cs typeface="Calibri"/>
              </a:rPr>
              <a:t>проводят </a:t>
            </a:r>
            <a:r>
              <a:rPr sz="1400" spc="-5" dirty="0">
                <a:latin typeface="Calibri"/>
                <a:cs typeface="Calibri"/>
              </a:rPr>
              <a:t>производственный экологический </a:t>
            </a:r>
            <a:r>
              <a:rPr sz="1400" spc="-10" dirty="0">
                <a:latin typeface="Calibri"/>
                <a:cs typeface="Calibri"/>
              </a:rPr>
              <a:t>контроль </a:t>
            </a:r>
            <a:r>
              <a:rPr sz="1400" dirty="0">
                <a:latin typeface="Calibri"/>
                <a:cs typeface="Calibri"/>
              </a:rPr>
              <a:t>на основе </a:t>
            </a:r>
            <a:r>
              <a:rPr sz="1400" spc="-5" dirty="0">
                <a:latin typeface="Calibri"/>
                <a:cs typeface="Calibri"/>
              </a:rPr>
              <a:t>программы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производственного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экологического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контроля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ежеквартально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представляют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отчеты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уполномоченный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Государственный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орган</a:t>
            </a:r>
            <a:r>
              <a:rPr sz="1400" dirty="0">
                <a:latin typeface="Calibri"/>
                <a:cs typeface="Calibri"/>
              </a:rPr>
              <a:t> в </a:t>
            </a:r>
            <a:r>
              <a:rPr sz="1400" spc="-10" dirty="0">
                <a:latin typeface="Calibri"/>
                <a:cs typeface="Calibri"/>
              </a:rPr>
              <a:t>области </a:t>
            </a:r>
            <a:r>
              <a:rPr sz="1400" spc="-5" dirty="0">
                <a:latin typeface="Calibri"/>
                <a:cs typeface="Calibri"/>
              </a:rPr>
              <a:t>охраны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окружающей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среды,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рамках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производственного</a:t>
            </a:r>
            <a:endParaRPr sz="1400">
              <a:latin typeface="Calibri"/>
              <a:cs typeface="Calibri"/>
            </a:endParaRPr>
          </a:p>
          <a:p>
            <a:pPr marL="12700" marR="715645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экологического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контроля проводится</a:t>
            </a:r>
            <a:r>
              <a:rPr sz="1400" spc="-5" dirty="0">
                <a:latin typeface="Calibri"/>
                <a:cs typeface="Calibri"/>
              </a:rPr>
              <a:t> мониторинг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эмиссий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окружающую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среду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-5" dirty="0">
                <a:latin typeface="Calibri"/>
                <a:cs typeface="Calibri"/>
              </a:rPr>
              <a:t>мониторинг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воздействия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которые </a:t>
            </a:r>
            <a:r>
              <a:rPr sz="1400" dirty="0">
                <a:latin typeface="Calibri"/>
                <a:cs typeface="Calibri"/>
              </a:rPr>
              <a:t>включает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себя: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marL="12700" marR="178435">
              <a:lnSpc>
                <a:spcPct val="100000"/>
              </a:lnSpc>
              <a:spcBef>
                <a:spcPts val="5"/>
              </a:spcBef>
              <a:buChar char="-"/>
              <a:tabLst>
                <a:tab pos="106045" algn="l"/>
              </a:tabLst>
            </a:pPr>
            <a:r>
              <a:rPr sz="1400" spc="-5" dirty="0">
                <a:latin typeface="Calibri"/>
                <a:cs typeface="Calibri"/>
              </a:rPr>
              <a:t>мониторинг выбросов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загрязняющих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веществ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атмосферный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воздух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(оксиды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азота,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оксид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углерода,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диоксид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серы);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Char char="-"/>
            </a:pPr>
            <a:endParaRPr sz="1350">
              <a:latin typeface="Calibri"/>
              <a:cs typeface="Calibri"/>
            </a:endParaRPr>
          </a:p>
          <a:p>
            <a:pPr marL="12700" marR="690245">
              <a:lnSpc>
                <a:spcPct val="100000"/>
              </a:lnSpc>
              <a:buChar char="-"/>
              <a:tabLst>
                <a:tab pos="106045" algn="l"/>
              </a:tabLst>
            </a:pPr>
            <a:r>
              <a:rPr sz="1400" spc="-5" dirty="0">
                <a:latin typeface="Calibri"/>
                <a:cs typeface="Calibri"/>
              </a:rPr>
              <a:t>мониторинг сбросов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загрязняющих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веществ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(взвешенные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вещества,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нефтепродукты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 прочие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загрязняющие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вещества);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alibri"/>
              <a:buChar char="-"/>
            </a:pPr>
            <a:endParaRPr sz="1350">
              <a:latin typeface="Calibri"/>
              <a:cs typeface="Calibri"/>
            </a:endParaRPr>
          </a:p>
          <a:p>
            <a:pPr marL="105410" indent="-93345">
              <a:lnSpc>
                <a:spcPct val="100000"/>
              </a:lnSpc>
              <a:buChar char="-"/>
              <a:tabLst>
                <a:tab pos="106045" algn="l"/>
              </a:tabLst>
            </a:pPr>
            <a:r>
              <a:rPr sz="1400" spc="-5" dirty="0">
                <a:latin typeface="Calibri"/>
                <a:cs typeface="Calibri"/>
              </a:rPr>
              <a:t>радиационный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мониторинг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(дозиметрический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радиометрический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контроль)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Char char="-"/>
            </a:pPr>
            <a:endParaRPr sz="1350">
              <a:latin typeface="Calibri"/>
              <a:cs typeface="Calibri"/>
            </a:endParaRPr>
          </a:p>
          <a:p>
            <a:pPr marL="12700" marR="442595">
              <a:lnSpc>
                <a:spcPct val="100000"/>
              </a:lnSpc>
              <a:buChar char="-"/>
              <a:tabLst>
                <a:tab pos="106045" algn="l"/>
              </a:tabLst>
            </a:pPr>
            <a:r>
              <a:rPr sz="1400" spc="-5" dirty="0">
                <a:latin typeface="Calibri"/>
                <a:cs typeface="Calibri"/>
              </a:rPr>
              <a:t>мониторинг атмосферного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воздуха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 </a:t>
            </a:r>
            <a:r>
              <a:rPr sz="1400" spc="-5" dirty="0">
                <a:latin typeface="Calibri"/>
                <a:cs typeface="Calibri"/>
              </a:rPr>
              <a:t>границах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санитарно-защитных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зон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(углеводороды,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оксиды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азота,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оксид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углерода,</a:t>
            </a:r>
            <a:r>
              <a:rPr sz="1400" spc="-5" dirty="0">
                <a:latin typeface="Calibri"/>
                <a:cs typeface="Calibri"/>
              </a:rPr>
              <a:t> диоксид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серы);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alibri"/>
              <a:buChar char="-"/>
            </a:pPr>
            <a:endParaRPr sz="1350">
              <a:latin typeface="Calibri"/>
              <a:cs typeface="Calibri"/>
            </a:endParaRPr>
          </a:p>
          <a:p>
            <a:pPr marL="12700" marR="663575">
              <a:lnSpc>
                <a:spcPct val="100000"/>
              </a:lnSpc>
              <a:buChar char="-"/>
              <a:tabLst>
                <a:tab pos="106045" algn="l"/>
              </a:tabLst>
            </a:pPr>
            <a:r>
              <a:rPr sz="1400" spc="-5" dirty="0">
                <a:latin typeface="Calibri"/>
                <a:cs typeface="Calibri"/>
              </a:rPr>
              <a:t>мониторинг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водных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ресурсов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(взвешенные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вещества,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нефтепродукты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 прочие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загрязняющие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вещества);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Char char="-"/>
            </a:pPr>
            <a:endParaRPr sz="1350">
              <a:latin typeface="Calibri"/>
              <a:cs typeface="Calibri"/>
            </a:endParaRPr>
          </a:p>
          <a:p>
            <a:pPr marL="105410" indent="-93345">
              <a:lnSpc>
                <a:spcPct val="100000"/>
              </a:lnSpc>
              <a:buChar char="-"/>
              <a:tabLst>
                <a:tab pos="106045" algn="l"/>
              </a:tabLst>
            </a:pPr>
            <a:r>
              <a:rPr sz="1400" spc="-5" dirty="0">
                <a:latin typeface="Calibri"/>
                <a:cs typeface="Calibri"/>
              </a:rPr>
              <a:t>мониторинг </a:t>
            </a:r>
            <a:r>
              <a:rPr sz="1400" dirty="0">
                <a:latin typeface="Calibri"/>
                <a:cs typeface="Calibri"/>
              </a:rPr>
              <a:t>почвенного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покрова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(металлы,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нефтепродукты</a:t>
            </a:r>
            <a:r>
              <a:rPr sz="1400" dirty="0">
                <a:latin typeface="Calibri"/>
                <a:cs typeface="Calibri"/>
              </a:rPr>
              <a:t> и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прочие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загрязняющие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вещества);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Calibri"/>
              <a:cs typeface="Calibri"/>
            </a:endParaRPr>
          </a:p>
          <a:p>
            <a:pPr marL="12700" marR="145415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Полученные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результаты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сравниваются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</a:t>
            </a:r>
            <a:r>
              <a:rPr sz="1400" spc="-5" dirty="0">
                <a:latin typeface="Calibri"/>
                <a:cs typeface="Calibri"/>
              </a:rPr>
              <a:t> нормативами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эмиссий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гигиеническими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нормативами,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при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выявлении</a:t>
            </a:r>
            <a:r>
              <a:rPr sz="1400" dirty="0">
                <a:latin typeface="Calibri"/>
                <a:cs typeface="Calibri"/>
              </a:rPr>
              <a:t> превышений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нормативов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принимаются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срочные меры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их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устранению.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8315" y="0"/>
            <a:ext cx="2805684" cy="5623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762" y="143050"/>
            <a:ext cx="8663617" cy="647091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5272" y="669416"/>
            <a:ext cx="802703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Times New Roman"/>
                <a:cs typeface="Times New Roman"/>
              </a:rPr>
              <a:t>Внедрена</a:t>
            </a:r>
            <a:r>
              <a:rPr sz="1400" b="1" spc="3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автоматизированная </a:t>
            </a:r>
            <a:r>
              <a:rPr sz="1400" b="1" spc="-5" dirty="0">
                <a:latin typeface="Times New Roman"/>
                <a:cs typeface="Times New Roman"/>
              </a:rPr>
              <a:t>интегрированная</a:t>
            </a:r>
            <a:r>
              <a:rPr sz="1400" b="1" spc="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система </a:t>
            </a:r>
            <a:r>
              <a:rPr sz="1400" b="1" spc="-5" dirty="0">
                <a:latin typeface="Times New Roman"/>
                <a:cs typeface="Times New Roman"/>
              </a:rPr>
              <a:t>производственная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безопасность</a:t>
            </a:r>
            <a:r>
              <a:rPr sz="1400" b="1" dirty="0">
                <a:latin typeface="Times New Roman"/>
                <a:cs typeface="Times New Roman"/>
              </a:rPr>
              <a:t> (ИС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ПБ).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1783" y="1640586"/>
            <a:ext cx="35712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Microsoft Sans Serif"/>
                <a:cs typeface="Microsoft Sans Serif"/>
              </a:rPr>
              <a:t>Модуль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Экологическая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безопасность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Microsoft Sans Serif"/>
                <a:cs typeface="Microsoft Sans Serif"/>
              </a:rPr>
              <a:t>состоит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из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следующих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разделов: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7552" y="2429255"/>
            <a:ext cx="2878836" cy="348234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972182" y="3084321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28848" y="401345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72182" y="491286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5682" y="2653664"/>
            <a:ext cx="78803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49452A"/>
                </a:solidFill>
                <a:latin typeface="Arial Black"/>
                <a:cs typeface="Arial Black"/>
              </a:rPr>
              <a:t>УГОЛОК </a:t>
            </a:r>
            <a:r>
              <a:rPr sz="1100" spc="5" dirty="0">
                <a:solidFill>
                  <a:srgbClr val="49452A"/>
                </a:solidFill>
                <a:latin typeface="Arial Black"/>
                <a:cs typeface="Arial Black"/>
              </a:rPr>
              <a:t> </a:t>
            </a:r>
            <a:r>
              <a:rPr sz="1100" dirty="0">
                <a:solidFill>
                  <a:srgbClr val="49452A"/>
                </a:solidFill>
                <a:latin typeface="Arial Black"/>
                <a:cs typeface="Arial Black"/>
              </a:rPr>
              <a:t>Э</a:t>
            </a:r>
            <a:r>
              <a:rPr sz="1100" spc="-5" dirty="0">
                <a:solidFill>
                  <a:srgbClr val="49452A"/>
                </a:solidFill>
                <a:latin typeface="Arial Black"/>
                <a:cs typeface="Arial Black"/>
              </a:rPr>
              <a:t>К</a:t>
            </a:r>
            <a:r>
              <a:rPr sz="1100" dirty="0">
                <a:solidFill>
                  <a:srgbClr val="49452A"/>
                </a:solidFill>
                <a:latin typeface="Arial Black"/>
                <a:cs typeface="Arial Black"/>
              </a:rPr>
              <a:t>О</a:t>
            </a:r>
            <a:r>
              <a:rPr sz="1100" spc="-5" dirty="0">
                <a:solidFill>
                  <a:srgbClr val="49452A"/>
                </a:solidFill>
                <a:latin typeface="Arial Black"/>
                <a:cs typeface="Arial Black"/>
              </a:rPr>
              <a:t>Л</a:t>
            </a:r>
            <a:r>
              <a:rPr sz="1100" dirty="0">
                <a:solidFill>
                  <a:srgbClr val="49452A"/>
                </a:solidFill>
                <a:latin typeface="Arial Black"/>
                <a:cs typeface="Arial Black"/>
              </a:rPr>
              <a:t>О</a:t>
            </a:r>
            <a:r>
              <a:rPr sz="1100" spc="-5" dirty="0">
                <a:solidFill>
                  <a:srgbClr val="49452A"/>
                </a:solidFill>
                <a:latin typeface="Arial Black"/>
                <a:cs typeface="Arial Black"/>
              </a:rPr>
              <a:t>Г</a:t>
            </a:r>
            <a:r>
              <a:rPr sz="1100" dirty="0">
                <a:solidFill>
                  <a:srgbClr val="49452A"/>
                </a:solidFill>
                <a:latin typeface="Arial Black"/>
                <a:cs typeface="Arial Black"/>
              </a:rPr>
              <a:t>А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37230" y="2644851"/>
            <a:ext cx="946785" cy="739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49452A"/>
                </a:solidFill>
                <a:latin typeface="Arial Black"/>
                <a:cs typeface="Arial Black"/>
              </a:rPr>
              <a:t>РАСЧЕТ</a:t>
            </a:r>
            <a:endParaRPr sz="11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49452A"/>
                </a:solidFill>
                <a:latin typeface="Arial Black"/>
                <a:cs typeface="Arial Black"/>
              </a:rPr>
              <a:t>ВЫБРОСОВ</a:t>
            </a:r>
            <a:endParaRPr sz="1100">
              <a:latin typeface="Arial Black"/>
              <a:cs typeface="Arial Black"/>
            </a:endParaRPr>
          </a:p>
          <a:p>
            <a:pPr marL="39370">
              <a:lnSpc>
                <a:spcPct val="100000"/>
              </a:lnSpc>
              <a:spcBef>
                <a:spcPts val="815"/>
              </a:spcBef>
            </a:pPr>
            <a:r>
              <a:rPr sz="1800" b="1" spc="-5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84879" y="4064253"/>
            <a:ext cx="11004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49452A"/>
                </a:solidFill>
                <a:latin typeface="Arial Black"/>
                <a:cs typeface="Arial Black"/>
              </a:rPr>
              <a:t>СТАТИСТИКА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60979" y="4828799"/>
            <a:ext cx="808355" cy="60388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800" b="1" spc="-5" dirty="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  <a:p>
            <a:pPr marL="111125">
              <a:lnSpc>
                <a:spcPct val="100000"/>
              </a:lnSpc>
              <a:spcBef>
                <a:spcPts val="409"/>
              </a:spcBef>
            </a:pPr>
            <a:r>
              <a:rPr sz="1100" spc="-5" dirty="0">
                <a:latin typeface="Arial Black"/>
                <a:cs typeface="Arial Black"/>
              </a:rPr>
              <a:t>ОТЧЕТЫ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5682" y="5322189"/>
            <a:ext cx="864869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9452A"/>
                </a:solidFill>
                <a:latin typeface="Arial Black"/>
                <a:cs typeface="Arial Black"/>
              </a:rPr>
              <a:t>ЖУРН</a:t>
            </a:r>
            <a:r>
              <a:rPr sz="1100" spc="5" dirty="0">
                <a:solidFill>
                  <a:srgbClr val="49452A"/>
                </a:solidFill>
                <a:latin typeface="Arial Black"/>
                <a:cs typeface="Arial Black"/>
              </a:rPr>
              <a:t>А</a:t>
            </a:r>
            <a:r>
              <a:rPr sz="1100" spc="-5" dirty="0">
                <a:solidFill>
                  <a:srgbClr val="49452A"/>
                </a:solidFill>
                <a:latin typeface="Arial Black"/>
                <a:cs typeface="Arial Black"/>
              </a:rPr>
              <a:t>ЛЫ</a:t>
            </a:r>
            <a:endParaRPr sz="11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solidFill>
                  <a:srgbClr val="49452A"/>
                </a:solidFill>
                <a:latin typeface="Arial Black"/>
                <a:cs typeface="Arial Black"/>
              </a:rPr>
              <a:t>УЧЕТА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1762" y="3679316"/>
            <a:ext cx="1426845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49452A"/>
                </a:solidFill>
                <a:latin typeface="Arial Black"/>
                <a:cs typeface="Arial Black"/>
              </a:rPr>
              <a:t>УРОВЕНЬ</a:t>
            </a:r>
            <a:endParaRPr sz="11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49452A"/>
                </a:solidFill>
                <a:latin typeface="Arial Black"/>
                <a:cs typeface="Arial Black"/>
              </a:rPr>
              <a:t>ЭКОЛОГИЧЕСКОГ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6362" y="3926585"/>
            <a:ext cx="1525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9452A"/>
                </a:solidFill>
                <a:latin typeface="Arial Black"/>
                <a:cs typeface="Arial Black"/>
              </a:rPr>
              <a:t>О</a:t>
            </a:r>
            <a:r>
              <a:rPr sz="1100" spc="340" dirty="0">
                <a:solidFill>
                  <a:srgbClr val="49452A"/>
                </a:solidFill>
                <a:latin typeface="Arial Black"/>
                <a:cs typeface="Arial Black"/>
              </a:rPr>
              <a:t> </a:t>
            </a:r>
            <a:r>
              <a:rPr sz="1100" spc="-65" dirty="0">
                <a:solidFill>
                  <a:srgbClr val="49452A"/>
                </a:solidFill>
                <a:latin typeface="Arial Black"/>
                <a:cs typeface="Arial Black"/>
              </a:rPr>
              <a:t>ВОЗДЕЙСТВИЯ</a:t>
            </a:r>
            <a:r>
              <a:rPr sz="2700" b="1" spc="-97" baseline="-21604" dirty="0">
                <a:latin typeface="Arial"/>
                <a:cs typeface="Arial"/>
              </a:rPr>
              <a:t>6</a:t>
            </a:r>
            <a:endParaRPr sz="2700" baseline="-21604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1762" y="4182617"/>
            <a:ext cx="4718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49452A"/>
                </a:solidFill>
                <a:latin typeface="Arial Black"/>
                <a:cs typeface="Arial Black"/>
              </a:rPr>
              <a:t>(К</a:t>
            </a:r>
            <a:r>
              <a:rPr sz="1100" dirty="0">
                <a:solidFill>
                  <a:srgbClr val="49452A"/>
                </a:solidFill>
                <a:latin typeface="Arial Black"/>
                <a:cs typeface="Arial Black"/>
              </a:rPr>
              <a:t>ПД)</a:t>
            </a:r>
            <a:endParaRPr sz="1100">
              <a:latin typeface="Arial Black"/>
              <a:cs typeface="Arial Black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0" y="0"/>
            <a:ext cx="9130665" cy="6454140"/>
            <a:chOff x="0" y="0"/>
            <a:chExt cx="9130665" cy="6454140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62343" y="1863851"/>
              <a:ext cx="1615439" cy="374446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35295" y="1455419"/>
              <a:ext cx="914400" cy="499872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50992" y="3665220"/>
              <a:ext cx="451103" cy="71628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9130283" cy="59740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26124" y="0"/>
              <a:ext cx="2804160" cy="5791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904" y="401941"/>
            <a:ext cx="8664702" cy="645605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97276" y="1395729"/>
            <a:ext cx="7200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5" dirty="0">
                <a:latin typeface="Microsoft Sans Serif"/>
                <a:cs typeface="Microsoft Sans Serif"/>
              </a:rPr>
              <a:t>м</a:t>
            </a:r>
            <a:r>
              <a:rPr sz="1600" spc="-45" dirty="0">
                <a:latin typeface="Microsoft Sans Serif"/>
                <a:cs typeface="Microsoft Sans Serif"/>
              </a:rPr>
              <a:t>о</a:t>
            </a:r>
            <a:r>
              <a:rPr sz="1600" spc="10" dirty="0">
                <a:latin typeface="Microsoft Sans Serif"/>
                <a:cs typeface="Microsoft Sans Serif"/>
              </a:rPr>
              <a:t>д</a:t>
            </a:r>
            <a:r>
              <a:rPr sz="1600" spc="-50" dirty="0">
                <a:latin typeface="Microsoft Sans Serif"/>
                <a:cs typeface="Microsoft Sans Serif"/>
              </a:rPr>
              <a:t>у</a:t>
            </a:r>
            <a:r>
              <a:rPr sz="1600" spc="15" dirty="0">
                <a:latin typeface="Microsoft Sans Serif"/>
                <a:cs typeface="Microsoft Sans Serif"/>
              </a:rPr>
              <a:t>л</a:t>
            </a:r>
            <a:r>
              <a:rPr sz="1600" spc="-5" dirty="0">
                <a:latin typeface="Microsoft Sans Serif"/>
                <a:cs typeface="Microsoft Sans Serif"/>
              </a:rPr>
              <a:t>е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437" y="1395729"/>
            <a:ext cx="154051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164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Sans Serif"/>
                <a:cs typeface="Microsoft Sans Serif"/>
              </a:rPr>
              <a:t>В</a:t>
            </a:r>
            <a:endParaRPr sz="16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600" spc="-10" dirty="0">
                <a:latin typeface="Microsoft Sans Serif"/>
                <a:cs typeface="Microsoft Sans Serif"/>
              </a:rPr>
              <a:t>«</a:t>
            </a:r>
            <a:r>
              <a:rPr sz="1600" spc="-5" dirty="0">
                <a:latin typeface="Microsoft Sans Serif"/>
                <a:cs typeface="Microsoft Sans Serif"/>
              </a:rPr>
              <a:t>Э</a:t>
            </a:r>
            <a:r>
              <a:rPr sz="1600" spc="-100" dirty="0">
                <a:latin typeface="Microsoft Sans Serif"/>
                <a:cs typeface="Microsoft Sans Serif"/>
              </a:rPr>
              <a:t>к</a:t>
            </a:r>
            <a:r>
              <a:rPr sz="1600" spc="-45" dirty="0">
                <a:latin typeface="Microsoft Sans Serif"/>
                <a:cs typeface="Microsoft Sans Serif"/>
              </a:rPr>
              <a:t>о</a:t>
            </a:r>
            <a:r>
              <a:rPr sz="1600" spc="30" dirty="0">
                <a:latin typeface="Microsoft Sans Serif"/>
                <a:cs typeface="Microsoft Sans Serif"/>
              </a:rPr>
              <a:t>л</a:t>
            </a:r>
            <a:r>
              <a:rPr sz="1600" spc="-25" dirty="0">
                <a:latin typeface="Microsoft Sans Serif"/>
                <a:cs typeface="Microsoft Sans Serif"/>
              </a:rPr>
              <a:t>о</a:t>
            </a:r>
            <a:r>
              <a:rPr sz="1600" dirty="0">
                <a:latin typeface="Microsoft Sans Serif"/>
                <a:cs typeface="Microsoft Sans Serif"/>
              </a:rPr>
              <a:t>ги</a:t>
            </a:r>
            <a:r>
              <a:rPr sz="1600" spc="-35" dirty="0">
                <a:latin typeface="Microsoft Sans Serif"/>
                <a:cs typeface="Microsoft Sans Serif"/>
              </a:rPr>
              <a:t>чес</a:t>
            </a:r>
            <a:r>
              <a:rPr sz="1600" dirty="0">
                <a:latin typeface="Microsoft Sans Serif"/>
                <a:cs typeface="Microsoft Sans Serif"/>
              </a:rPr>
              <a:t>к</a:t>
            </a:r>
            <a:r>
              <a:rPr sz="1600" spc="-10" dirty="0">
                <a:latin typeface="Microsoft Sans Serif"/>
                <a:cs typeface="Microsoft Sans Serif"/>
              </a:rPr>
              <a:t>ая  </a:t>
            </a:r>
            <a:r>
              <a:rPr sz="1600" spc="-20" dirty="0">
                <a:latin typeface="Microsoft Sans Serif"/>
                <a:cs typeface="Microsoft Sans Serif"/>
              </a:rPr>
              <a:t>безопасность»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0180" y="1883410"/>
            <a:ext cx="11080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Microsoft Sans Serif"/>
                <a:cs typeface="Microsoft Sans Serif"/>
              </a:rPr>
              <a:t>р</a:t>
            </a:r>
            <a:r>
              <a:rPr sz="1600" spc="-20" dirty="0">
                <a:latin typeface="Microsoft Sans Serif"/>
                <a:cs typeface="Microsoft Sans Serif"/>
              </a:rPr>
              <a:t>а</a:t>
            </a:r>
            <a:r>
              <a:rPr sz="1600" spc="-25" dirty="0">
                <a:latin typeface="Microsoft Sans Serif"/>
                <a:cs typeface="Microsoft Sans Serif"/>
              </a:rPr>
              <a:t>зраб</a:t>
            </a:r>
            <a:r>
              <a:rPr sz="1600" spc="-60" dirty="0">
                <a:latin typeface="Microsoft Sans Serif"/>
                <a:cs typeface="Microsoft Sans Serif"/>
              </a:rPr>
              <a:t>о</a:t>
            </a:r>
            <a:r>
              <a:rPr sz="1600" spc="-20" dirty="0">
                <a:latin typeface="Microsoft Sans Serif"/>
                <a:cs typeface="Microsoft Sans Serif"/>
              </a:rPr>
              <a:t>т</a:t>
            </a:r>
            <a:r>
              <a:rPr sz="1600" spc="-15" dirty="0">
                <a:latin typeface="Microsoft Sans Serif"/>
                <a:cs typeface="Microsoft Sans Serif"/>
              </a:rPr>
              <a:t>ан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437" y="2127249"/>
            <a:ext cx="21424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14300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р</a:t>
            </a:r>
            <a:r>
              <a:rPr sz="1600" spc="-20" dirty="0">
                <a:latin typeface="Microsoft Sans Serif"/>
                <a:cs typeface="Microsoft Sans Serif"/>
              </a:rPr>
              <a:t>а</a:t>
            </a:r>
            <a:r>
              <a:rPr sz="1600" spc="-110" dirty="0">
                <a:latin typeface="Microsoft Sans Serif"/>
                <a:cs typeface="Microsoft Sans Serif"/>
              </a:rPr>
              <a:t>з</a:t>
            </a:r>
            <a:r>
              <a:rPr sz="1600" spc="-5" dirty="0">
                <a:latin typeface="Microsoft Sans Serif"/>
                <a:cs typeface="Microsoft Sans Serif"/>
              </a:rPr>
              <a:t>д</a:t>
            </a:r>
            <a:r>
              <a:rPr sz="1600" spc="-55" dirty="0">
                <a:latin typeface="Microsoft Sans Serif"/>
                <a:cs typeface="Microsoft Sans Serif"/>
              </a:rPr>
              <a:t>е</a:t>
            </a:r>
            <a:r>
              <a:rPr sz="1600" spc="15" dirty="0">
                <a:latin typeface="Microsoft Sans Serif"/>
                <a:cs typeface="Microsoft Sans Serif"/>
              </a:rPr>
              <a:t>л</a:t>
            </a:r>
            <a:r>
              <a:rPr sz="1600" dirty="0">
                <a:latin typeface="Microsoft Sans Serif"/>
                <a:cs typeface="Microsoft Sans Serif"/>
              </a:rPr>
              <a:t>	</a:t>
            </a:r>
            <a:r>
              <a:rPr sz="1600" spc="5" dirty="0">
                <a:latin typeface="Microsoft Sans Serif"/>
                <a:cs typeface="Microsoft Sans Serif"/>
              </a:rPr>
              <a:t>«</a:t>
            </a:r>
            <a:r>
              <a:rPr sz="1600" spc="-15" dirty="0">
                <a:latin typeface="Microsoft Sans Serif"/>
                <a:cs typeface="Microsoft Sans Serif"/>
              </a:rPr>
              <a:t>О</a:t>
            </a:r>
            <a:r>
              <a:rPr sz="1600" spc="5" dirty="0">
                <a:latin typeface="Microsoft Sans Serif"/>
                <a:cs typeface="Microsoft Sans Serif"/>
              </a:rPr>
              <a:t>т</a:t>
            </a:r>
            <a:r>
              <a:rPr sz="1600" spc="-15" dirty="0">
                <a:latin typeface="Microsoft Sans Serif"/>
                <a:cs typeface="Microsoft Sans Serif"/>
              </a:rPr>
              <a:t>ч</a:t>
            </a:r>
            <a:r>
              <a:rPr sz="1600" spc="-70" dirty="0">
                <a:latin typeface="Microsoft Sans Serif"/>
                <a:cs typeface="Microsoft Sans Serif"/>
              </a:rPr>
              <a:t>е</a:t>
            </a:r>
            <a:r>
              <a:rPr sz="1600" spc="-5" dirty="0">
                <a:latin typeface="Microsoft Sans Serif"/>
                <a:cs typeface="Microsoft Sans Serif"/>
              </a:rPr>
              <a:t>т</a:t>
            </a:r>
            <a:r>
              <a:rPr sz="1600" spc="5" dirty="0">
                <a:latin typeface="Microsoft Sans Serif"/>
                <a:cs typeface="Microsoft Sans Serif"/>
              </a:rPr>
              <a:t>ы</a:t>
            </a:r>
            <a:r>
              <a:rPr sz="1600" spc="-5" dirty="0">
                <a:latin typeface="Microsoft Sans Serif"/>
                <a:cs typeface="Microsoft Sans Serif"/>
              </a:rPr>
              <a:t>»,  </a:t>
            </a:r>
            <a:r>
              <a:rPr sz="1600" spc="-20" dirty="0">
                <a:latin typeface="Microsoft Sans Serif"/>
                <a:cs typeface="Microsoft Sans Serif"/>
              </a:rPr>
              <a:t>Пользователь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05480" y="2127249"/>
            <a:ext cx="6121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89560">
              <a:lnSpc>
                <a:spcPct val="100000"/>
              </a:lnSpc>
              <a:spcBef>
                <a:spcPts val="95"/>
              </a:spcBef>
            </a:pPr>
            <a:r>
              <a:rPr sz="1600" spc="-105" dirty="0">
                <a:latin typeface="Microsoft Sans Serif"/>
                <a:cs typeface="Microsoft Sans Serif"/>
              </a:rPr>
              <a:t>г</a:t>
            </a:r>
            <a:r>
              <a:rPr sz="1600" spc="-5" dirty="0">
                <a:latin typeface="Microsoft Sans Serif"/>
                <a:cs typeface="Microsoft Sans Serif"/>
              </a:rPr>
              <a:t>де  </a:t>
            </a:r>
            <a:r>
              <a:rPr sz="1600" spc="-55" dirty="0">
                <a:latin typeface="Microsoft Sans Serif"/>
                <a:cs typeface="Microsoft Sans Serif"/>
              </a:rPr>
              <a:t>м</a:t>
            </a:r>
            <a:r>
              <a:rPr sz="1600" spc="-20" dirty="0">
                <a:latin typeface="Microsoft Sans Serif"/>
                <a:cs typeface="Microsoft Sans Serif"/>
              </a:rPr>
              <a:t>о</a:t>
            </a:r>
            <a:r>
              <a:rPr sz="1600" spc="-40" dirty="0">
                <a:latin typeface="Microsoft Sans Serif"/>
                <a:cs typeface="Microsoft Sans Serif"/>
              </a:rPr>
              <a:t>ж</a:t>
            </a:r>
            <a:r>
              <a:rPr sz="1600" spc="-65" dirty="0">
                <a:latin typeface="Microsoft Sans Serif"/>
                <a:cs typeface="Microsoft Sans Serif"/>
              </a:rPr>
              <a:t>е</a:t>
            </a:r>
            <a:r>
              <a:rPr sz="1600" spc="-5" dirty="0">
                <a:latin typeface="Microsoft Sans Serif"/>
                <a:cs typeface="Microsoft Sans Serif"/>
              </a:rPr>
              <a:t>т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437" y="2614625"/>
            <a:ext cx="2915920" cy="757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Microsoft Sans Serif"/>
                <a:cs typeface="Microsoft Sans Serif"/>
              </a:rPr>
              <a:t>отправить </a:t>
            </a:r>
            <a:r>
              <a:rPr sz="1600" spc="-20" dirty="0">
                <a:latin typeface="Microsoft Sans Serif"/>
                <a:cs typeface="Microsoft Sans Serif"/>
              </a:rPr>
              <a:t>отчеты по формам 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согласно</a:t>
            </a:r>
            <a:r>
              <a:rPr sz="1600" spc="405" dirty="0">
                <a:latin typeface="Microsoft Sans Serif"/>
                <a:cs typeface="Microsoft Sans Serif"/>
              </a:rPr>
              <a:t>   </a:t>
            </a:r>
            <a:r>
              <a:rPr sz="1600" spc="409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формам,</a:t>
            </a:r>
            <a:r>
              <a:rPr sz="1600" spc="385" dirty="0">
                <a:latin typeface="Microsoft Sans Serif"/>
                <a:cs typeface="Microsoft Sans Serif"/>
              </a:rPr>
              <a:t>   </a:t>
            </a:r>
            <a:r>
              <a:rPr sz="1600" spc="39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рег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0782" y="3134891"/>
            <a:ext cx="2396490" cy="22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64"/>
              </a:lnSpc>
            </a:pPr>
            <a:r>
              <a:rPr sz="1600" spc="-15" dirty="0">
                <a:latin typeface="Microsoft Sans Serif"/>
                <a:cs typeface="Microsoft Sans Serif"/>
              </a:rPr>
              <a:t>ламентированное</a:t>
            </a:r>
            <a:r>
              <a:rPr sz="1600" spc="10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время.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95598" y="969645"/>
            <a:ext cx="2563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Black"/>
                <a:cs typeface="Arial Black"/>
              </a:rPr>
              <a:t>РАЗДЕЛ</a:t>
            </a:r>
            <a:r>
              <a:rPr sz="1800" spc="-60" dirty="0">
                <a:latin typeface="Arial Black"/>
                <a:cs typeface="Arial Black"/>
              </a:rPr>
              <a:t> </a:t>
            </a:r>
            <a:r>
              <a:rPr sz="1800" spc="-5" dirty="0">
                <a:latin typeface="Arial Black"/>
                <a:cs typeface="Arial Black"/>
              </a:rPr>
              <a:t>«ОТЧЕТЫ»</a:t>
            </a:r>
            <a:endParaRPr sz="1800">
              <a:latin typeface="Arial Black"/>
              <a:cs typeface="Arial Black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81755" y="1319783"/>
            <a:ext cx="5695188" cy="553821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788409" y="2618358"/>
            <a:ext cx="2432685" cy="3705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4835" marR="15367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План </a:t>
            </a:r>
            <a:r>
              <a:rPr sz="14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Black"/>
                <a:cs typeface="Arial Black"/>
              </a:rPr>
              <a:t>мероприятий </a:t>
            </a: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по </a:t>
            </a:r>
            <a:r>
              <a:rPr sz="14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природоох</a:t>
            </a:r>
            <a:r>
              <a:rPr sz="1400" spc="-5" dirty="0">
                <a:solidFill>
                  <a:srgbClr val="FFFFFF"/>
                </a:solidFill>
                <a:latin typeface="Arial Black"/>
                <a:cs typeface="Arial Black"/>
              </a:rPr>
              <a:t>р</a:t>
            </a: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1400" spc="-10" dirty="0">
                <a:solidFill>
                  <a:srgbClr val="FFFFFF"/>
                </a:solidFill>
                <a:latin typeface="Arial Black"/>
                <a:cs typeface="Arial Black"/>
              </a:rPr>
              <a:t>нн</a:t>
            </a: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о  й </a:t>
            </a:r>
            <a:r>
              <a:rPr sz="1400" spc="-5" dirty="0">
                <a:solidFill>
                  <a:srgbClr val="FFFFFF"/>
                </a:solidFill>
                <a:latin typeface="Arial Black"/>
                <a:cs typeface="Arial Black"/>
              </a:rPr>
              <a:t>деятельности </a:t>
            </a: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Black"/>
                <a:cs typeface="Arial Black"/>
              </a:rPr>
              <a:t>(ежегодная)</a:t>
            </a:r>
            <a:endParaRPr sz="1400">
              <a:latin typeface="Arial Black"/>
              <a:cs typeface="Arial Black"/>
            </a:endParaRPr>
          </a:p>
          <a:p>
            <a:pPr marL="12700">
              <a:lnSpc>
                <a:spcPts val="1290"/>
              </a:lnSpc>
            </a:pPr>
            <a:r>
              <a:rPr sz="1200" spc="-5" dirty="0">
                <a:solidFill>
                  <a:srgbClr val="FFFFFF"/>
                </a:solidFill>
                <a:latin typeface="Arial Black"/>
                <a:cs typeface="Arial Black"/>
              </a:rPr>
              <a:t>Отчет </a:t>
            </a: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1200" spc="-5" dirty="0">
                <a:solidFill>
                  <a:srgbClr val="FFFFFF"/>
                </a:solidFill>
                <a:latin typeface="Arial Black"/>
                <a:cs typeface="Arial Black"/>
              </a:rPr>
              <a:t> выполнении</a:t>
            </a:r>
            <a:r>
              <a:rPr sz="12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Black"/>
                <a:cs typeface="Arial Black"/>
              </a:rPr>
              <a:t>плана</a:t>
            </a:r>
            <a:endParaRPr sz="1200">
              <a:latin typeface="Arial Black"/>
              <a:cs typeface="Arial Black"/>
            </a:endParaRPr>
          </a:p>
          <a:p>
            <a:pPr marL="12700" marR="859155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мероприятий по </a:t>
            </a:r>
            <a:r>
              <a:rPr sz="12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приро</a:t>
            </a:r>
            <a:r>
              <a:rPr sz="1200" spc="-5" dirty="0">
                <a:solidFill>
                  <a:srgbClr val="FFFFFF"/>
                </a:solidFill>
                <a:latin typeface="Arial Black"/>
                <a:cs typeface="Arial Black"/>
              </a:rPr>
              <a:t>до</a:t>
            </a: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охра</a:t>
            </a:r>
            <a:r>
              <a:rPr sz="1200" spc="-5" dirty="0">
                <a:solidFill>
                  <a:srgbClr val="FFFFFF"/>
                </a:solidFill>
                <a:latin typeface="Arial Black"/>
                <a:cs typeface="Arial Black"/>
              </a:rPr>
              <a:t>нн</a:t>
            </a: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ой  </a:t>
            </a:r>
            <a:r>
              <a:rPr sz="1200" spc="-5" dirty="0">
                <a:solidFill>
                  <a:srgbClr val="FFFFFF"/>
                </a:solidFill>
                <a:latin typeface="Arial Black"/>
                <a:cs typeface="Arial Black"/>
              </a:rPr>
              <a:t>деятельности </a:t>
            </a: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Black"/>
                <a:cs typeface="Arial Black"/>
              </a:rPr>
              <a:t>(ежеквартальная)</a:t>
            </a:r>
            <a:endParaRPr sz="1200">
              <a:latin typeface="Arial Black"/>
              <a:cs typeface="Arial Black"/>
            </a:endParaRPr>
          </a:p>
          <a:p>
            <a:pPr marL="260985">
              <a:lnSpc>
                <a:spcPct val="100000"/>
              </a:lnSpc>
              <a:spcBef>
                <a:spcPts val="265"/>
              </a:spcBef>
            </a:pPr>
            <a:r>
              <a:rPr sz="1400" spc="-5" dirty="0">
                <a:solidFill>
                  <a:srgbClr val="FFFFFF"/>
                </a:solidFill>
                <a:latin typeface="Arial Black"/>
                <a:cs typeface="Arial Black"/>
              </a:rPr>
              <a:t>Отчет</a:t>
            </a:r>
            <a:r>
              <a:rPr sz="14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14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состоянии</a:t>
            </a:r>
            <a:endParaRPr sz="1400">
              <a:latin typeface="Arial Black"/>
              <a:cs typeface="Arial Black"/>
            </a:endParaRPr>
          </a:p>
          <a:p>
            <a:pPr marL="260985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охраны</a:t>
            </a:r>
            <a:r>
              <a:rPr sz="1400" spc="-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окружающей </a:t>
            </a:r>
            <a:r>
              <a:rPr sz="1400" spc="-4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среды</a:t>
            </a:r>
            <a:endParaRPr sz="1400">
              <a:latin typeface="Arial Black"/>
              <a:cs typeface="Arial Black"/>
            </a:endParaRPr>
          </a:p>
          <a:p>
            <a:pPr marL="26098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(ежеквартальная)</a:t>
            </a:r>
            <a:endParaRPr sz="1400">
              <a:latin typeface="Arial Black"/>
              <a:cs typeface="Arial Black"/>
            </a:endParaRPr>
          </a:p>
          <a:p>
            <a:pPr marL="114300">
              <a:lnSpc>
                <a:spcPct val="100000"/>
              </a:lnSpc>
              <a:spcBef>
                <a:spcPts val="1495"/>
              </a:spcBef>
            </a:pPr>
            <a:r>
              <a:rPr sz="1400" spc="-5" dirty="0">
                <a:solidFill>
                  <a:srgbClr val="FFFFFF"/>
                </a:solidFill>
                <a:latin typeface="Arial Black"/>
                <a:cs typeface="Arial Black"/>
              </a:rPr>
              <a:t>Отчеты</a:t>
            </a:r>
            <a:r>
              <a:rPr sz="14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endParaRPr sz="1400">
              <a:latin typeface="Arial Black"/>
              <a:cs typeface="Arial Black"/>
            </a:endParaRPr>
          </a:p>
          <a:p>
            <a:pPr marL="114300" marR="548005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Arial Black"/>
                <a:cs typeface="Arial Black"/>
              </a:rPr>
              <a:t>г</a:t>
            </a: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ос</a:t>
            </a:r>
            <a:r>
              <a:rPr sz="1400" spc="-10" dirty="0">
                <a:solidFill>
                  <a:srgbClr val="FFFFFF"/>
                </a:solidFill>
                <a:latin typeface="Arial Black"/>
                <a:cs typeface="Arial Black"/>
              </a:rPr>
              <a:t>уд</a:t>
            </a: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арс</a:t>
            </a:r>
            <a:r>
              <a:rPr sz="1400" spc="-10" dirty="0">
                <a:solidFill>
                  <a:srgbClr val="FFFFFF"/>
                </a:solidFill>
                <a:latin typeface="Arial Black"/>
                <a:cs typeface="Arial Black"/>
              </a:rPr>
              <a:t>т</a:t>
            </a:r>
            <a:r>
              <a:rPr sz="1400" spc="-5" dirty="0">
                <a:solidFill>
                  <a:srgbClr val="FFFFFF"/>
                </a:solidFill>
                <a:latin typeface="Arial Black"/>
                <a:cs typeface="Arial Black"/>
              </a:rPr>
              <a:t>ве</a:t>
            </a:r>
            <a:r>
              <a:rPr sz="1400" spc="-10" dirty="0">
                <a:solidFill>
                  <a:srgbClr val="FFFFFF"/>
                </a:solidFill>
                <a:latin typeface="Arial Black"/>
                <a:cs typeface="Arial Black"/>
              </a:rPr>
              <a:t>нн</a:t>
            </a:r>
            <a:r>
              <a:rPr sz="1400" spc="-5" dirty="0">
                <a:solidFill>
                  <a:srgbClr val="FFFFFF"/>
                </a:solidFill>
                <a:latin typeface="Arial Black"/>
                <a:cs typeface="Arial Black"/>
              </a:rPr>
              <a:t>ы</a:t>
            </a: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е  </a:t>
            </a:r>
            <a:r>
              <a:rPr sz="1400" spc="-5" dirty="0">
                <a:solidFill>
                  <a:srgbClr val="FFFFFF"/>
                </a:solidFill>
                <a:latin typeface="Arial Black"/>
                <a:cs typeface="Arial Black"/>
              </a:rPr>
              <a:t>органы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68826" y="1708530"/>
            <a:ext cx="44913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164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Black"/>
                <a:cs typeface="Arial Black"/>
              </a:rPr>
              <a:t>Всего</a:t>
            </a:r>
            <a:r>
              <a:rPr sz="1800" spc="27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в</a:t>
            </a:r>
            <a:r>
              <a:rPr sz="1800" spc="27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системе</a:t>
            </a:r>
            <a:r>
              <a:rPr sz="1800" spc="270" dirty="0">
                <a:latin typeface="Arial Black"/>
                <a:cs typeface="Arial Black"/>
              </a:rPr>
              <a:t> </a:t>
            </a:r>
            <a:r>
              <a:rPr sz="1800" spc="-5" dirty="0">
                <a:latin typeface="Arial Black"/>
                <a:cs typeface="Arial Black"/>
              </a:rPr>
              <a:t>реализовано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 Black"/>
                <a:cs typeface="Arial Black"/>
              </a:rPr>
              <a:t>4</a:t>
            </a:r>
            <a:r>
              <a:rPr sz="1800" spc="-15" dirty="0">
                <a:latin typeface="Arial Black"/>
                <a:cs typeface="Arial Black"/>
              </a:rPr>
              <a:t> </a:t>
            </a:r>
            <a:r>
              <a:rPr sz="1800" spc="-5" dirty="0">
                <a:latin typeface="Arial Black"/>
                <a:cs typeface="Arial Black"/>
              </a:rPr>
              <a:t>вида</a:t>
            </a:r>
            <a:r>
              <a:rPr sz="1800" dirty="0">
                <a:latin typeface="Arial Black"/>
                <a:cs typeface="Arial Black"/>
              </a:rPr>
              <a:t> </a:t>
            </a:r>
            <a:r>
              <a:rPr sz="1800" spc="-5" dirty="0">
                <a:latin typeface="Arial Black"/>
                <a:cs typeface="Arial Black"/>
              </a:rPr>
              <a:t>отчетности</a:t>
            </a:r>
            <a:r>
              <a:rPr sz="1800" dirty="0">
                <a:latin typeface="Arial Black"/>
                <a:cs typeface="Arial Black"/>
              </a:rPr>
              <a:t> </a:t>
            </a:r>
            <a:r>
              <a:rPr sz="1800" spc="-5" dirty="0">
                <a:latin typeface="Arial Black"/>
                <a:cs typeface="Arial Black"/>
              </a:rPr>
              <a:t>по</a:t>
            </a:r>
            <a:r>
              <a:rPr sz="1800" spc="-15" dirty="0">
                <a:latin typeface="Arial Black"/>
                <a:cs typeface="Arial Black"/>
              </a:rPr>
              <a:t> </a:t>
            </a:r>
            <a:r>
              <a:rPr sz="1800" spc="-5" dirty="0">
                <a:latin typeface="Arial Black"/>
                <a:cs typeface="Arial Black"/>
              </a:rPr>
              <a:t>шаблону: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9144000" cy="6849109"/>
            <a:chOff x="0" y="0"/>
            <a:chExt cx="9144000" cy="6849109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26935" y="2023872"/>
              <a:ext cx="1053083" cy="140512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01611" y="3418332"/>
              <a:ext cx="778764" cy="103784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01611" y="4456176"/>
              <a:ext cx="929640" cy="124053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80276" y="5692139"/>
              <a:ext cx="848868" cy="115671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4087" y="3128772"/>
              <a:ext cx="2554224" cy="314096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0" y="0"/>
              <a:ext cx="9144000" cy="576580"/>
            </a:xfrm>
            <a:custGeom>
              <a:avLst/>
              <a:gdLst/>
              <a:ahLst/>
              <a:cxnLst/>
              <a:rect l="l" t="t" r="r" b="b"/>
              <a:pathLst>
                <a:path w="9144000" h="576580">
                  <a:moveTo>
                    <a:pt x="9144000" y="0"/>
                  </a:moveTo>
                  <a:lnTo>
                    <a:pt x="0" y="0"/>
                  </a:lnTo>
                  <a:lnTo>
                    <a:pt x="0" y="576072"/>
                  </a:lnTo>
                  <a:lnTo>
                    <a:pt x="9144000" y="5760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776731" y="113792"/>
            <a:ext cx="42246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ОХРАНА</a:t>
            </a:r>
            <a:r>
              <a:rPr spc="-45" dirty="0"/>
              <a:t> </a:t>
            </a:r>
            <a:r>
              <a:rPr spc="-5" dirty="0"/>
              <a:t>ОКРУЖАЮЩЕЙ</a:t>
            </a:r>
            <a:r>
              <a:rPr spc="-50" dirty="0"/>
              <a:t> </a:t>
            </a:r>
            <a:r>
              <a:rPr dirty="0"/>
              <a:t>СРЕДЫ</a:t>
            </a:r>
          </a:p>
        </p:txBody>
      </p:sp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38315" y="0"/>
            <a:ext cx="2805684" cy="5410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40" y="365759"/>
            <a:ext cx="4716780" cy="306324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11468" y="3608826"/>
            <a:ext cx="4813300" cy="2641600"/>
            <a:chOff x="411468" y="3608826"/>
            <a:chExt cx="4813300" cy="26416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468" y="3608826"/>
              <a:ext cx="4812815" cy="264110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34340" y="3631691"/>
              <a:ext cx="4716780" cy="2545080"/>
            </a:xfrm>
            <a:custGeom>
              <a:avLst/>
              <a:gdLst/>
              <a:ahLst/>
              <a:cxnLst/>
              <a:rect l="l" t="t" r="r" b="b"/>
              <a:pathLst>
                <a:path w="4716780" h="2545079">
                  <a:moveTo>
                    <a:pt x="4716780" y="0"/>
                  </a:moveTo>
                  <a:lnTo>
                    <a:pt x="0" y="0"/>
                  </a:lnTo>
                  <a:lnTo>
                    <a:pt x="0" y="2545080"/>
                  </a:lnTo>
                  <a:lnTo>
                    <a:pt x="4716780" y="2545080"/>
                  </a:lnTo>
                  <a:lnTo>
                    <a:pt x="4716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4340" y="3631691"/>
              <a:ext cx="4716780" cy="2545080"/>
            </a:xfrm>
            <a:custGeom>
              <a:avLst/>
              <a:gdLst/>
              <a:ahLst/>
              <a:cxnLst/>
              <a:rect l="l" t="t" r="r" b="b"/>
              <a:pathLst>
                <a:path w="4716780" h="2545079">
                  <a:moveTo>
                    <a:pt x="0" y="2545080"/>
                  </a:moveTo>
                  <a:lnTo>
                    <a:pt x="4716780" y="2545080"/>
                  </a:lnTo>
                  <a:lnTo>
                    <a:pt x="4716780" y="0"/>
                  </a:lnTo>
                  <a:lnTo>
                    <a:pt x="0" y="0"/>
                  </a:lnTo>
                  <a:lnTo>
                    <a:pt x="0" y="2545080"/>
                  </a:lnTo>
                  <a:close/>
                </a:path>
              </a:pathLst>
            </a:custGeom>
            <a:ln w="12700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61822" y="4157217"/>
            <a:ext cx="1535430" cy="142875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40"/>
              </a:spcBef>
            </a:pPr>
            <a:r>
              <a:rPr sz="2000" b="1" dirty="0">
                <a:latin typeface="Calibri"/>
                <a:cs typeface="Calibri"/>
              </a:rPr>
              <a:t>Новая </a:t>
            </a:r>
            <a:r>
              <a:rPr sz="2000" b="1" spc="-15" dirty="0">
                <a:latin typeface="Calibri"/>
                <a:cs typeface="Calibri"/>
              </a:rPr>
              <a:t>цель </a:t>
            </a:r>
            <a:r>
              <a:rPr sz="2000" b="1" dirty="0">
                <a:latin typeface="Calibri"/>
                <a:cs typeface="Calibri"/>
              </a:rPr>
              <a:t>–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достижение 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углеродной 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нейтральност  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к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2060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году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91668" y="4171188"/>
            <a:ext cx="1960245" cy="1463040"/>
            <a:chOff x="391668" y="4171188"/>
            <a:chExt cx="1960245" cy="1463040"/>
          </a:xfrm>
        </p:grpSpPr>
        <p:sp>
          <p:nvSpPr>
            <p:cNvPr id="9" name="object 9"/>
            <p:cNvSpPr/>
            <p:nvPr/>
          </p:nvSpPr>
          <p:spPr>
            <a:xfrm>
              <a:off x="391668" y="4565904"/>
              <a:ext cx="96520" cy="654050"/>
            </a:xfrm>
            <a:custGeom>
              <a:avLst/>
              <a:gdLst/>
              <a:ahLst/>
              <a:cxnLst/>
              <a:rect l="l" t="t" r="r" b="b"/>
              <a:pathLst>
                <a:path w="96520" h="654050">
                  <a:moveTo>
                    <a:pt x="96011" y="0"/>
                  </a:moveTo>
                  <a:lnTo>
                    <a:pt x="0" y="0"/>
                  </a:lnTo>
                  <a:lnTo>
                    <a:pt x="0" y="653796"/>
                  </a:lnTo>
                  <a:lnTo>
                    <a:pt x="96011" y="653796"/>
                  </a:lnTo>
                  <a:lnTo>
                    <a:pt x="9601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37816" y="4171188"/>
              <a:ext cx="13970" cy="1463040"/>
            </a:xfrm>
            <a:custGeom>
              <a:avLst/>
              <a:gdLst/>
              <a:ahLst/>
              <a:cxnLst/>
              <a:rect l="l" t="t" r="r" b="b"/>
              <a:pathLst>
                <a:path w="13969" h="1463039">
                  <a:moveTo>
                    <a:pt x="13716" y="0"/>
                  </a:moveTo>
                  <a:lnTo>
                    <a:pt x="0" y="0"/>
                  </a:lnTo>
                  <a:lnTo>
                    <a:pt x="0" y="1463040"/>
                  </a:lnTo>
                  <a:lnTo>
                    <a:pt x="13716" y="1463040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610992" y="3970772"/>
            <a:ext cx="6001385" cy="121412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25"/>
              </a:spcBef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400" b="1" spc="-5" dirty="0">
                <a:latin typeface="Calibri"/>
                <a:cs typeface="Calibri"/>
              </a:rPr>
              <a:t>утверждение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мероприятий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низкоуглеродного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развития;</a:t>
            </a:r>
            <a:endParaRPr sz="1400">
              <a:latin typeface="Calibri"/>
              <a:cs typeface="Calibri"/>
            </a:endParaRPr>
          </a:p>
          <a:p>
            <a:pPr marL="241300" indent="-228600">
              <a:lnSpc>
                <a:spcPts val="1600"/>
              </a:lnSpc>
              <a:spcBef>
                <a:spcPts val="434"/>
              </a:spcBef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400" b="1" dirty="0">
                <a:latin typeface="Calibri"/>
                <a:cs typeface="Calibri"/>
              </a:rPr>
              <a:t>-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применение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будущем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технологий,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которые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настоящее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время</a:t>
            </a:r>
            <a:endParaRPr sz="1400">
              <a:latin typeface="Calibri"/>
              <a:cs typeface="Calibri"/>
            </a:endParaRPr>
          </a:p>
          <a:p>
            <a:pPr marL="241300">
              <a:lnSpc>
                <a:spcPts val="1600"/>
              </a:lnSpc>
            </a:pPr>
            <a:r>
              <a:rPr sz="1400" b="1" spc="-10" dirty="0">
                <a:latin typeface="Calibri"/>
                <a:cs typeface="Calibri"/>
              </a:rPr>
              <a:t>находятся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на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стадии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демонстрации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или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эксперимента;</a:t>
            </a:r>
            <a:endParaRPr sz="1400">
              <a:latin typeface="Calibri"/>
              <a:cs typeface="Calibri"/>
            </a:endParaRPr>
          </a:p>
          <a:p>
            <a:pPr marL="241300" marR="5080" indent="-228600">
              <a:lnSpc>
                <a:spcPts val="1510"/>
              </a:lnSpc>
              <a:spcBef>
                <a:spcPts val="625"/>
              </a:spcBef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400" b="1" dirty="0">
                <a:latin typeface="Calibri"/>
                <a:cs typeface="Calibri"/>
              </a:rPr>
              <a:t>- </a:t>
            </a:r>
            <a:r>
              <a:rPr sz="1400" b="1" spc="-5" dirty="0">
                <a:latin typeface="Calibri"/>
                <a:cs typeface="Calibri"/>
              </a:rPr>
              <a:t>электрификации </a:t>
            </a:r>
            <a:r>
              <a:rPr sz="1400" b="1" spc="-10" dirty="0">
                <a:latin typeface="Calibri"/>
                <a:cs typeface="Calibri"/>
              </a:rPr>
              <a:t>железнодорожных </a:t>
            </a:r>
            <a:r>
              <a:rPr sz="1400" b="1" dirty="0">
                <a:latin typeface="Calibri"/>
                <a:cs typeface="Calibri"/>
              </a:rPr>
              <a:t>линий, с </a:t>
            </a:r>
            <a:r>
              <a:rPr sz="1400" b="1" spc="-5" dirty="0">
                <a:latin typeface="Calibri"/>
                <a:cs typeface="Calibri"/>
              </a:rPr>
              <a:t>учетом что генерация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электроэнергии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осуществляется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с</a:t>
            </a:r>
            <a:r>
              <a:rPr sz="1400" b="1" spc="-5" dirty="0">
                <a:latin typeface="Calibri"/>
                <a:cs typeface="Calibri"/>
              </a:rPr>
              <a:t> использованием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углеродонейтрального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39592" y="5137530"/>
            <a:ext cx="11950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энергоресурса;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10992" y="5405729"/>
            <a:ext cx="604393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41300" marR="5080" indent="-228600">
              <a:lnSpc>
                <a:spcPts val="1510"/>
              </a:lnSpc>
              <a:spcBef>
                <a:spcPts val="295"/>
              </a:spcBef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400" b="1" dirty="0">
                <a:latin typeface="Calibri"/>
                <a:cs typeface="Calibri"/>
              </a:rPr>
              <a:t>-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при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проведении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капитального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ремонта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зданий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и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сооружений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применить </a:t>
            </a:r>
            <a:r>
              <a:rPr sz="1400" b="1" spc="-30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обязательное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использование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ВИЭ.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34355" y="0"/>
            <a:ext cx="3851148" cy="342442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8817102" y="6303975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0240" y="113792"/>
            <a:ext cx="44488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БЕЗОПАСНОСТЬ</a:t>
            </a:r>
            <a:r>
              <a:rPr spc="-45" dirty="0"/>
              <a:t> </a:t>
            </a:r>
            <a:r>
              <a:rPr dirty="0"/>
              <a:t>И</a:t>
            </a:r>
            <a:r>
              <a:rPr spc="-15" dirty="0"/>
              <a:t> </a:t>
            </a:r>
            <a:r>
              <a:rPr spc="-65" dirty="0"/>
              <a:t>ОХРАНА</a:t>
            </a:r>
            <a:r>
              <a:rPr spc="-45" dirty="0"/>
              <a:t> </a:t>
            </a:r>
            <a:r>
              <a:rPr spc="-50" dirty="0"/>
              <a:t>ТРУДА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0141" y="647827"/>
            <a:ext cx="8486775" cy="43832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Одной из важнейших задач ТОО «КТЖ – Грузовые перевозки» при всех видах деятельности является обеспечение безопасных условий труда, сохранение жизни работников и безопасность движения поездов.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Основная наша задача — это обеспечить рабочие места требованиям техники безопасности и охраны труда, а также контролировать соблюдение работниками требования техники безопасности и охраны труда. Повышать осознанность работников в том что он ответственный за свою жизнь и здоровье, а также  окружающих его коллег работающих с ним в плече в плече.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Наша цель довести до каждого работника, что техника безопасности и охрана труда должна стоять у каждого работника на первом месте. Так как рабочее место никогда не бывает на 100% безопасным! Наличие травм определяется действиями людей на рабочих местах!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В целях оказания первой медицинской помощи пострадавшему специалистами ТОО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Медикер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промышленная медицина» проведен тренинг на тему «Базовая сердечно – легочная реанимация. Оказания первой помощи», по завершению тренинга были выданы сертификаты участникам тренинга.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За обеспечение производственной безопасности филиалам ТОО «КТЖ-Грузовые перевозки» выданы сертификаты доверия в области безопасности и охраны труда.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Проведены практические занятия по безопасным условиям труда с осмотрщиками вагонов, составителями поездов, локомотивными бригадами.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 С учетом того, что 2022 год по группе компаний АО «Самрук Казына» объявлен годом безопасности и охраны труда, в филиалах ТОО «КТЖ – Грузовые перевозки» организовано и проведено 4 семинар-совещание - Алматы (с участием всего региона), Кокшетау (с участием северного региона), Жамбыл (с участием южного региона),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Мангистау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(Актобе, Атырау, Уральск, Илецк). На семинар совещание приняли участие ответственные руководители за производственную безопасность на производстве - Главные инженера и работники производственной безопасности регионального и линейного уровня управления. Также в семинаре приняли участие представители уполномоченных государственных органов Департамента Комитета труда, социальной защиты, Департамента санитарно-эпидемиологического контроля на транспорте, представители   оказывающие медицинские услуги по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предсменному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послеменному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осмотру работников ТОО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Медикер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- Промышленная медицина». </a:t>
            </a:r>
            <a:endParaRPr lang="ru-RU" sz="12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1927" y="5131308"/>
            <a:ext cx="1895094" cy="1724406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230115" y="5411723"/>
            <a:ext cx="2117725" cy="1414780"/>
            <a:chOff x="230115" y="5411723"/>
            <a:chExt cx="2117725" cy="141478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0115" y="6507456"/>
              <a:ext cx="2117614" cy="31867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791" y="5411723"/>
              <a:ext cx="2098547" cy="1101852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6300215" y="0"/>
            <a:ext cx="2752725" cy="650875"/>
            <a:chOff x="6300215" y="0"/>
            <a:chExt cx="2752725" cy="65087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00215" y="0"/>
              <a:ext cx="981468" cy="64617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00215" y="0"/>
              <a:ext cx="879347" cy="54406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79563" y="0"/>
              <a:ext cx="951001" cy="64617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79563" y="0"/>
              <a:ext cx="848868" cy="54406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28431" y="27406"/>
              <a:ext cx="1024153" cy="62334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28431" y="27432"/>
              <a:ext cx="922020" cy="521208"/>
            </a:xfrm>
            <a:prstGeom prst="rect">
              <a:avLst/>
            </a:prstGeom>
          </p:spPr>
        </p:pic>
      </p:grpSp>
      <p:pic>
        <p:nvPicPr>
          <p:cNvPr id="21" name="Picture 4" descr="C:\Users\Nagashybai_B\Desktop\photo_2022-03-14 09.12.08 (1).jpeg">
            <a:extLst>
              <a:ext uri="{FF2B5EF4-FFF2-40B4-BE49-F238E27FC236}">
                <a16:creationId xmlns:a16="http://schemas.microsoft.com/office/drawing/2014/main" id="{723D4772-E686-775E-3143-9EF797E62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652" y="5329428"/>
            <a:ext cx="2129186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4" descr="C:\Users\Nagashybai_B\Desktop\08-02-zd.jpg">
            <a:extLst>
              <a:ext uri="{FF2B5EF4-FFF2-40B4-BE49-F238E27FC236}">
                <a16:creationId xmlns:a16="http://schemas.microsoft.com/office/drawing/2014/main" id="{DF50E584-834A-FC51-F77F-B5DC825C7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949" y="5341666"/>
            <a:ext cx="1929156" cy="1199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1128</Words>
  <Application>Microsoft Office PowerPoint</Application>
  <PresentationFormat>Экран (4:3)</PresentationFormat>
  <Paragraphs>144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Microsoft Sans Serif</vt:lpstr>
      <vt:lpstr>Times New Roman</vt:lpstr>
      <vt:lpstr>Office Theme</vt:lpstr>
      <vt:lpstr>ОХРАНА ОКРУЖАЮЩЕЙ СРЕДЫ</vt:lpstr>
      <vt:lpstr>ОХРАНА ОКРУЖАЮЩЕЙ СРЕДЫ</vt:lpstr>
      <vt:lpstr>ОХРАНА ОКРУЖАЮЩЕЙ СРЕДЫ</vt:lpstr>
      <vt:lpstr>Презентация PowerPoint</vt:lpstr>
      <vt:lpstr>ОХРАНА ОКРУЖАЮЩЕЙ СРЕДЫ</vt:lpstr>
      <vt:lpstr>Презентация PowerPoint</vt:lpstr>
      <vt:lpstr>БЕЗОПАСНОСТЬ И ОХРАНА ТРУДА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ОКРУЖАЮЩАЯ СРЕДА</dc:title>
  <dc:creator>Светлана O Сыдыкова</dc:creator>
  <cp:lastModifiedBy>Асқар Б Берлік</cp:lastModifiedBy>
  <cp:revision>5</cp:revision>
  <dcterms:created xsi:type="dcterms:W3CDTF">2023-02-02T03:42:25Z</dcterms:created>
  <dcterms:modified xsi:type="dcterms:W3CDTF">2023-02-02T05:55:51Z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2022-06-29T00:00:00Z</vt:filetime>
  </property>
  <property fmtid="{D5CDD505-2E9C-101B-9397-08002B2CF9AE}" pid="3" name="Creator">
    <vt:lpwstr>Microsoft® PowerPoint® для Microsoft 365</vt:lpwstr>
  </property>
  <property fmtid="{D5CDD505-2E9C-101B-9397-08002B2CF9AE}" pid="4" name="LastSaved">
    <vt:filetime>2023-02-02T00:00:00Z</vt:filetime>
  </property>
</Properties>
</file>